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56"/>
  </p:notesMasterIdLst>
  <p:sldIdLst>
    <p:sldId id="257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78" r:id="rId10"/>
    <p:sldId id="268" r:id="rId11"/>
    <p:sldId id="306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9" r:id="rId21"/>
    <p:sldId id="307" r:id="rId22"/>
    <p:sldId id="280" r:id="rId23"/>
    <p:sldId id="289" r:id="rId24"/>
    <p:sldId id="290" r:id="rId25"/>
    <p:sldId id="291" r:id="rId26"/>
    <p:sldId id="303" r:id="rId27"/>
    <p:sldId id="292" r:id="rId28"/>
    <p:sldId id="293" r:id="rId29"/>
    <p:sldId id="298" r:id="rId30"/>
    <p:sldId id="299" r:id="rId31"/>
    <p:sldId id="300" r:id="rId32"/>
    <p:sldId id="304" r:id="rId33"/>
    <p:sldId id="305" r:id="rId34"/>
    <p:sldId id="312" r:id="rId35"/>
    <p:sldId id="308" r:id="rId36"/>
    <p:sldId id="309" r:id="rId37"/>
    <p:sldId id="310" r:id="rId38"/>
    <p:sldId id="311" r:id="rId39"/>
    <p:sldId id="281" r:id="rId40"/>
    <p:sldId id="282" r:id="rId41"/>
    <p:sldId id="313" r:id="rId42"/>
    <p:sldId id="320" r:id="rId43"/>
    <p:sldId id="321" r:id="rId44"/>
    <p:sldId id="314" r:id="rId45"/>
    <p:sldId id="315" r:id="rId46"/>
    <p:sldId id="316" r:id="rId47"/>
    <p:sldId id="323" r:id="rId48"/>
    <p:sldId id="322" r:id="rId49"/>
    <p:sldId id="318" r:id="rId50"/>
    <p:sldId id="319" r:id="rId51"/>
    <p:sldId id="324" r:id="rId52"/>
    <p:sldId id="325" r:id="rId53"/>
    <p:sldId id="326" r:id="rId54"/>
    <p:sldId id="327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22" autoAdjust="0"/>
  </p:normalViewPr>
  <p:slideViewPr>
    <p:cSldViewPr>
      <p:cViewPr varScale="1">
        <p:scale>
          <a:sx n="72" d="100"/>
          <a:sy n="72" d="100"/>
        </p:scale>
        <p:origin x="1056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8C593-CEAE-4A78-BA16-E2589C66AE07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20462-4184-41CC-986E-08BEA43F5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8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Axon</a:t>
            </a:r>
            <a:r>
              <a:rPr lang="en-US" altLang="en-US" baseline="0" dirty="0"/>
              <a:t> </a:t>
            </a:r>
            <a:r>
              <a:rPr lang="zh-CN" altLang="en-US" baseline="0" dirty="0"/>
              <a:t>轴突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2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Dendrite</a:t>
            </a:r>
            <a:r>
              <a:rPr lang="en-US" altLang="en-US" baseline="0" dirty="0"/>
              <a:t> </a:t>
            </a:r>
            <a:r>
              <a:rPr lang="zh-CN" altLang="en-US" baseline="0" dirty="0"/>
              <a:t>树突</a:t>
            </a:r>
            <a:endParaRPr lang="en-US" altLang="zh-CN" baseline="0" dirty="0"/>
          </a:p>
          <a:p>
            <a:r>
              <a:rPr lang="en-US" altLang="en-US" dirty="0"/>
              <a:t>Synapse </a:t>
            </a:r>
            <a:r>
              <a:rPr lang="zh-CN" altLang="en-US" dirty="0"/>
              <a:t>突触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8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Functions that depend only on the distance from a center vector are radially symmetric about that vector, hence the name radial basis function. </a:t>
            </a:r>
          </a:p>
          <a:p>
            <a:r>
              <a:rPr lang="en-US" altLang="zh-CN" dirty="0"/>
              <a:t>Given certain mild conditions on the shape of the activation function, RBF networks are universal </a:t>
            </a:r>
            <a:r>
              <a:rPr lang="en-US" altLang="zh-CN" dirty="0" err="1"/>
              <a:t>approximators</a:t>
            </a:r>
            <a:r>
              <a:rPr lang="en-US" altLang="zh-CN" dirty="0"/>
              <a:t> on a compact subset of R</a:t>
            </a:r>
            <a:r>
              <a:rPr lang="en-US" altLang="zh-CN" baseline="30000" dirty="0"/>
              <a:t>n</a:t>
            </a:r>
            <a:r>
              <a:rPr lang="en-US" altLang="zh-CN" dirty="0"/>
              <a:t>.</a:t>
            </a:r>
            <a:r>
              <a:rPr lang="en-US" altLang="zh-CN" baseline="0" dirty="0"/>
              <a:t> </a:t>
            </a:r>
            <a:r>
              <a:rPr lang="en-US" altLang="zh-CN" dirty="0"/>
              <a:t>This means that an RBF network with enough hidden neurons can approximate any continuous function on a closed, bounded set with arbitrary precision.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https://link.springer.com/content/pdf/10.1007%2F978-3-540-28648-6_146.pdf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44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若网络中的神经元以任意不依赖于输入值的顺序进行更新，则网络最终将达到</a:t>
            </a:r>
            <a:r>
              <a:rPr lang="en-US" altLang="zh-CN" dirty="0"/>
              <a:t>Boltzmann</a:t>
            </a:r>
            <a:r>
              <a:rPr lang="zh-CN" altLang="en-US" dirty="0"/>
              <a:t>分布，此时状态向量</a:t>
            </a:r>
            <a:r>
              <a:rPr lang="en-US" altLang="zh-CN" dirty="0"/>
              <a:t>s</a:t>
            </a:r>
            <a:r>
              <a:rPr lang="zh-CN" altLang="en-US" dirty="0"/>
              <a:t>出现的概率仅由其能量与所有可能状态向量的能量确定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85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Boltzmann</a:t>
            </a:r>
            <a:r>
              <a:rPr lang="zh-CN" altLang="en-US" dirty="0"/>
              <a:t>机的训练过程就是将每个训练样本视为一个状态向量，使其出现的概率尽可能大。标准的</a:t>
            </a:r>
            <a:r>
              <a:rPr lang="en-US" altLang="zh-CN" dirty="0"/>
              <a:t>Boltzmann</a:t>
            </a:r>
            <a:r>
              <a:rPr lang="zh-CN" altLang="en-US" dirty="0"/>
              <a:t>机是一个全连接图，训练网络的复杂度很高，这使其难以用于解决现实任务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parameters together form a system, they all work together. All these parameters are binary.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120462-4184-41CC-986E-08BEA43F58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4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77A28C-FE78-4A7E-900D-21CC69047ED1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688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1166A-01FC-4FE9-8AB4-25E63F5E6435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8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ABFD81-4CFE-411E-9F67-D351C1EB7821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0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page </a:t>
            </a: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75614D-0FC8-4B4D-B592-D3DA9CB29C37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44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41522E-EE12-4A19-90CF-EF4151B4F863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9D3223-6763-4EF6-8EED-08C977B64E5B}" type="datetime1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06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2E39-967D-477D-99B7-875CE3B8E038}" type="datetime1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7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72C99A-3D09-4CEC-84D7-B6DE65CE6FE8}" type="datetime1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0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CE1770A-DC54-4185-B916-4ACC56E3522B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7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36A9B2-467C-4245-94EB-46516A6BAC2A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2B8BA0-D749-4879-B022-8A2A307BA7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2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05BE3D4-9A3F-449A-B8D3-6231B8009706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 page </a:t>
            </a:r>
            <a:fld id="{D92B8BA0-D749-4879-B022-8A2A307BA723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5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290.png"/><Relationship Id="rId3" Type="http://schemas.openxmlformats.org/officeDocument/2006/relationships/image" Target="../media/image43.png"/><Relationship Id="rId21" Type="http://schemas.openxmlformats.org/officeDocument/2006/relationships/image" Target="../media/image51.png"/><Relationship Id="rId12" Type="http://schemas.openxmlformats.org/officeDocument/2006/relationships/image" Target="../media/image46.png"/><Relationship Id="rId2" Type="http://schemas.openxmlformats.org/officeDocument/2006/relationships/image" Target="../media/image42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150.png"/><Relationship Id="rId10" Type="http://schemas.openxmlformats.org/officeDocument/2006/relationships/image" Target="../media/image200.png"/><Relationship Id="rId19" Type="http://schemas.openxmlformats.org/officeDocument/2006/relationships/image" Target="../media/image44.jpe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0.png"/><Relationship Id="rId18" Type="http://schemas.openxmlformats.org/officeDocument/2006/relationships/image" Target="../media/image550.png"/><Relationship Id="rId3" Type="http://schemas.openxmlformats.org/officeDocument/2006/relationships/image" Target="../media/image400.png"/><Relationship Id="rId21" Type="http://schemas.openxmlformats.org/officeDocument/2006/relationships/image" Target="../media/image580.png"/><Relationship Id="rId7" Type="http://schemas.openxmlformats.org/officeDocument/2006/relationships/image" Target="../media/image440.png"/><Relationship Id="rId12" Type="http://schemas.openxmlformats.org/officeDocument/2006/relationships/image" Target="../media/image490.png"/><Relationship Id="rId17" Type="http://schemas.openxmlformats.org/officeDocument/2006/relationships/image" Target="../media/image540.png"/><Relationship Id="rId2" Type="http://schemas.openxmlformats.org/officeDocument/2006/relationships/image" Target="../media/image390.png"/><Relationship Id="rId16" Type="http://schemas.openxmlformats.org/officeDocument/2006/relationships/image" Target="../media/image530.png"/><Relationship Id="rId20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80.png"/><Relationship Id="rId5" Type="http://schemas.openxmlformats.org/officeDocument/2006/relationships/image" Target="../media/image420.png"/><Relationship Id="rId15" Type="http://schemas.openxmlformats.org/officeDocument/2006/relationships/image" Target="../media/image520.png"/><Relationship Id="rId23" Type="http://schemas.openxmlformats.org/officeDocument/2006/relationships/image" Target="../media/image380.png"/><Relationship Id="rId10" Type="http://schemas.openxmlformats.org/officeDocument/2006/relationships/image" Target="../media/image470.png"/><Relationship Id="rId19" Type="http://schemas.openxmlformats.org/officeDocument/2006/relationships/image" Target="../media/image56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0.png"/><Relationship Id="rId22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1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3" Type="http://schemas.openxmlformats.org/officeDocument/2006/relationships/image" Target="../media/image610.png"/><Relationship Id="rId7" Type="http://schemas.openxmlformats.org/officeDocument/2006/relationships/image" Target="../media/image100.png"/><Relationship Id="rId12" Type="http://schemas.openxmlformats.org/officeDocument/2006/relationships/image" Target="../media/image151.png"/><Relationship Id="rId17" Type="http://schemas.openxmlformats.org/officeDocument/2006/relationships/image" Target="../media/image20.png"/><Relationship Id="rId2" Type="http://schemas.openxmlformats.org/officeDocument/2006/relationships/image" Target="../media/image5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1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Neural Network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40379"/>
          </a:xfrm>
        </p:spPr>
        <p:txBody>
          <a:bodyPr/>
          <a:lstStyle/>
          <a:p>
            <a:r>
              <a:rPr lang="en-US" dirty="0"/>
              <a:t>Ying SHEN</a:t>
            </a:r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dirty="0"/>
              <a:t>Dec. 2016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73152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A9FEEF-78F1-45B5-912B-D8280DA80D89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Perceptron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Perceptron consists of two layers of neurons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36078" y="2338659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16"/>
          <p:cNvSpPr/>
          <p:nvPr/>
        </p:nvSpPr>
        <p:spPr>
          <a:xfrm>
            <a:off x="2714124" y="3441554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17"/>
          <p:cNvSpPr/>
          <p:nvPr/>
        </p:nvSpPr>
        <p:spPr>
          <a:xfrm>
            <a:off x="4527352" y="3447713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Arrow Connector 51"/>
          <p:cNvCxnSpPr>
            <a:stCxn id="9" idx="0"/>
            <a:endCxn id="7" idx="4"/>
          </p:cNvCxnSpPr>
          <p:nvPr/>
        </p:nvCxnSpPr>
        <p:spPr>
          <a:xfrm flipH="1" flipV="1">
            <a:off x="3688478" y="2643459"/>
            <a:ext cx="991274" cy="8042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51"/>
          <p:cNvCxnSpPr>
            <a:stCxn id="8" idx="0"/>
            <a:endCxn id="7" idx="4"/>
          </p:cNvCxnSpPr>
          <p:nvPr/>
        </p:nvCxnSpPr>
        <p:spPr>
          <a:xfrm flipV="1">
            <a:off x="2866524" y="2643459"/>
            <a:ext cx="821954" cy="7980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137097" y="2184847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097" y="2184847"/>
                <a:ext cx="494404" cy="461665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642693" y="380651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693" y="3806511"/>
                <a:ext cx="494404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474740" y="380651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40" y="3806511"/>
                <a:ext cx="49440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51"/>
          <p:cNvCxnSpPr>
            <a:stCxn id="7" idx="0"/>
          </p:cNvCxnSpPr>
          <p:nvPr/>
        </p:nvCxnSpPr>
        <p:spPr>
          <a:xfrm flipV="1">
            <a:off x="3688478" y="1776324"/>
            <a:ext cx="0" cy="562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2821177" y="268086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177" y="2680861"/>
                <a:ext cx="494404" cy="461665"/>
              </a:xfrm>
              <a:prstGeom prst="rect">
                <a:avLst/>
              </a:prstGeom>
              <a:blipFill>
                <a:blip r:embed="rId5"/>
                <a:stretch>
                  <a:fillRect r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4110830" y="2694277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830" y="2694277"/>
                <a:ext cx="494404" cy="461665"/>
              </a:xfrm>
              <a:prstGeom prst="rect">
                <a:avLst/>
              </a:prstGeom>
              <a:blipFill>
                <a:blip r:embed="rId6"/>
                <a:stretch>
                  <a:fillRect r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5323508" y="3348335"/>
            <a:ext cx="1523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layer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323508" y="2262194"/>
            <a:ext cx="176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B470BEA-F441-489B-B149-ECDE787BB7A0}"/>
                  </a:ext>
                </a:extLst>
              </p:cNvPr>
              <p:cNvSpPr txBox="1"/>
              <p:nvPr/>
            </p:nvSpPr>
            <p:spPr>
              <a:xfrm>
                <a:off x="2057400" y="5067031"/>
                <a:ext cx="3882986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B470BEA-F441-489B-B149-ECDE787B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067031"/>
                <a:ext cx="3882986" cy="8238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0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600" dirty="0"/>
                  <a:t>The perceptron training algorithm can be used to adjust the weights of an artificial neuron.</a:t>
                </a:r>
              </a:p>
              <a:p>
                <a:r>
                  <a:rPr lang="en-US" sz="2600" dirty="0"/>
                  <a:t>The weights are adjusted until the outputs of the neuron become consistent with the true outputs of training examples.</a:t>
                </a:r>
              </a:p>
              <a:p>
                <a:r>
                  <a:rPr lang="en-US" sz="2600" dirty="0"/>
                  <a:t>The following rule is used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𝑛𝑒𝑡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In the 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the required adjustment for the </a:t>
                </a:r>
                <a:r>
                  <a:rPr lang="en-US" sz="22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 err="1"/>
                  <a:t>-th</a:t>
                </a:r>
                <a:r>
                  <a:rPr lang="en-US" sz="2200" dirty="0"/>
                  <a:t> weight.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is the desired output value.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/>
                  <a:t> is the step size which determines the learning rate.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1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FFDE5A-BAD0-409A-B8AF-04B5CC458CF6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action of the rule can be summarized as follows:</a:t>
                </a:r>
              </a:p>
              <a:p>
                <a:r>
                  <a:rPr lang="en-US" dirty="0"/>
                  <a:t>If the desired output and actual output values are equal, do nothing.</a:t>
                </a:r>
              </a:p>
              <a:p>
                <a:r>
                  <a:rPr lang="en-US" dirty="0"/>
                  <a:t>If the neuron output is –1 and should be 1</a:t>
                </a:r>
              </a:p>
              <a:p>
                <a:pPr lvl="1"/>
                <a:r>
                  <a:rPr lang="en-US" dirty="0"/>
                  <a:t>Increment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weight by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the neuron output is 1 and should be –1</a:t>
                </a:r>
              </a:p>
              <a:p>
                <a:pPr lvl="1"/>
                <a:r>
                  <a:rPr lang="en-US" dirty="0"/>
                  <a:t>Decrement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weight by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84D5F9-59E0-47DE-BD00-B8D1E7CBEAE2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The weights should not be changed too drastically because they are adjusted only for the current training example.</a:t>
                </a:r>
              </a:p>
              <a:p>
                <a:r>
                  <a:rPr lang="en-US" altLang="en-US" dirty="0"/>
                  <a:t>Otherwise, the adjustments made in earlier iterations will be undone.</a:t>
                </a:r>
              </a:p>
              <a:p>
                <a:r>
                  <a:rPr lang="en-US" altLang="en-US" dirty="0"/>
                  <a:t>The step size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a parameter whose value is between 0 and 1.</a:t>
                </a:r>
              </a:p>
              <a:p>
                <a:r>
                  <a:rPr lang="en-US" altLang="en-US" dirty="0"/>
                  <a:t>It can be used to control the amount of adjustments made in each iteration.</a:t>
                </a:r>
              </a:p>
              <a:p>
                <a:r>
                  <a:rPr lang="en-US" alt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close to 0, then the new weight is mostly influenced by the value of the old weight.</a:t>
                </a:r>
              </a:p>
              <a:p>
                <a:r>
                  <a:rPr lang="en-US" altLang="en-US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close to 1, then the new weight is sensitive to the amount of adjustment performed in the current iteration.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18434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755E2-6335-46AF-A8F5-7E43615ABAF7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In some cases, an adaptive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value can be used</a:t>
                </a:r>
              </a:p>
              <a:p>
                <a:pPr lvl="1"/>
                <a:r>
                  <a:rPr lang="en-US" altLang="en-US" dirty="0"/>
                  <a:t>Initially,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en-US" dirty="0"/>
                  <a:t> is moderately large during the first few iterations.</a:t>
                </a:r>
              </a:p>
              <a:p>
                <a:pPr lvl="1"/>
                <a:r>
                  <a:rPr lang="en-US" altLang="en-US" dirty="0"/>
                  <a:t>It then gradually decreases in subsequent iterations.</a:t>
                </a:r>
              </a:p>
            </p:txBody>
          </p:sp>
        </mc:Choice>
        <mc:Fallback xmlns="">
          <p:sp>
            <p:nvSpPr>
              <p:cNvPr id="2048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060789-9AB1-4689-AFE3-EAC0A259068D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set of patterns are to be classified in a 2-D space.</a:t>
            </a:r>
          </a:p>
          <a:p>
            <a:r>
              <a:rPr lang="en-US" altLang="en-US"/>
              <a:t>The first two columns of the table list the 2-D coordinates of the patterns.</a:t>
            </a:r>
          </a:p>
          <a:p>
            <a:r>
              <a:rPr lang="en-US" altLang="en-US"/>
              <a:t>The third column represents the classification, +1 or – 1.</a:t>
            </a:r>
          </a:p>
          <a:p>
            <a:r>
              <a:rPr lang="en-US" altLang="en-US"/>
              <a:t>The patterns are linearly separable, i.e., they can be completely separated by a hyperplane.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462795-1C47-4B1C-B95E-96E1AC69C1C2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0225"/>
            <a:ext cx="3157538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048000"/>
            <a:ext cx="34290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761329-7BBD-41AE-8FFE-BFEC31D4E1B0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4584700" cy="1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059238"/>
            <a:ext cx="45847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5E4556-21F5-4439-B98C-BB646BD0434C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Exclusive-OR</a:t>
            </a:r>
          </a:p>
        </p:txBody>
      </p:sp>
      <p:sp>
        <p:nvSpPr>
          <p:cNvPr id="2457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Perceptron cannot solve those problems where the patterns are not linearly separable</a:t>
            </a:r>
          </a:p>
          <a:p>
            <a:r>
              <a:rPr lang="en-US" altLang="en-US"/>
              <a:t>An example of this is the exclusive-OR problem.</a:t>
            </a:r>
          </a:p>
          <a:p>
            <a:r>
              <a:rPr lang="en-US" altLang="en-US"/>
              <a:t>Multilayer networks are required for solving such kinds of problems.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CD22B0-281F-4D30-A467-4FB5B148CBD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6140575" y="3713020"/>
            <a:ext cx="2765506" cy="2268304"/>
            <a:chOff x="6140575" y="3816007"/>
            <a:chExt cx="2765506" cy="2268304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85"/>
            <a:stretch/>
          </p:blipFill>
          <p:spPr bwMode="auto">
            <a:xfrm>
              <a:off x="6140575" y="4343400"/>
              <a:ext cx="2765506" cy="1523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文本框 38"/>
            <p:cNvSpPr txBox="1"/>
            <p:nvPr/>
          </p:nvSpPr>
          <p:spPr>
            <a:xfrm>
              <a:off x="6208510" y="4445464"/>
              <a:ext cx="332916" cy="503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+</a:t>
              </a:r>
              <a:endParaRPr lang="en-US" b="1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103443" y="4335193"/>
              <a:ext cx="332916" cy="609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-</a:t>
              </a:r>
              <a:endParaRPr lang="en-US" sz="2400" b="1" dirty="0"/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7425344" y="3816007"/>
              <a:ext cx="0" cy="22683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822961" y="5920799"/>
                <a:ext cx="1832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1" y="5920799"/>
                <a:ext cx="1832137" cy="461665"/>
              </a:xfrm>
              <a:prstGeom prst="rect">
                <a:avLst/>
              </a:prstGeom>
              <a:blipFill>
                <a:blip r:embed="rId3"/>
                <a:stretch>
                  <a:fillRect l="-498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692611" y="5919153"/>
                <a:ext cx="1832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611" y="5919153"/>
                <a:ext cx="1832137" cy="461665"/>
              </a:xfrm>
              <a:prstGeom prst="rect">
                <a:avLst/>
              </a:prstGeom>
              <a:blipFill>
                <a:blip r:embed="rId4"/>
                <a:stretch>
                  <a:fillRect l="-533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6614693" y="5969644"/>
                <a:ext cx="18321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not(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693" y="5969644"/>
                <a:ext cx="1832137" cy="461665"/>
              </a:xfrm>
              <a:prstGeom prst="rect">
                <a:avLst/>
              </a:prstGeom>
              <a:blipFill>
                <a:blip r:embed="rId5"/>
                <a:stretch>
                  <a:fillRect l="-498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www.hahack.com/images/ann2/tZUE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2" t="14955" r="10716" b="15494"/>
          <a:stretch/>
        </p:blipFill>
        <p:spPr bwMode="auto">
          <a:xfrm>
            <a:off x="20782" y="3795084"/>
            <a:ext cx="3085632" cy="204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hahack.com/images/ann2/eqMxJ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70" t="14692" r="15372" b="15207"/>
          <a:stretch/>
        </p:blipFill>
        <p:spPr bwMode="auto">
          <a:xfrm>
            <a:off x="3241704" y="3910389"/>
            <a:ext cx="2683632" cy="20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Neural Network</a:t>
            </a:r>
          </a:p>
        </p:txBody>
      </p:sp>
      <p:sp>
        <p:nvSpPr>
          <p:cNvPr id="51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study of artificial neural networks was inspired by attempts to simulate biological neural systems.</a:t>
            </a:r>
          </a:p>
          <a:p>
            <a:r>
              <a:rPr lang="en-US" altLang="en-US" dirty="0"/>
              <a:t>The human brain consists primarily of nerve cells called neurons.</a:t>
            </a:r>
          </a:p>
          <a:p>
            <a:r>
              <a:rPr lang="en-US" altLang="en-US" dirty="0"/>
              <a:t>They are linked together with other neurons via strands of fiber called axons.</a:t>
            </a:r>
          </a:p>
          <a:p>
            <a:r>
              <a:rPr lang="en-US" altLang="en-US" dirty="0"/>
              <a:t>Axons are used to transmit nerve impulses from one neuron to another whenever the neurons are stimulated.</a:t>
            </a:r>
          </a:p>
        </p:txBody>
      </p:sp>
      <p:pic>
        <p:nvPicPr>
          <p:cNvPr id="1026" name="Picture 2" descr="“neurons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8" y="4002776"/>
            <a:ext cx="3715073" cy="239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CD456D-3CEF-4FAD-ADC5-A78DB89EB9DA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28" name="Picture 4" descr="“neurons”的图片搜索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"/>
          <a:stretch/>
        </p:blipFill>
        <p:spPr bwMode="auto">
          <a:xfrm>
            <a:off x="4501962" y="4075721"/>
            <a:ext cx="3907401" cy="228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Exclusive-OR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433863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7E719-4F75-4666-9B22-1E0AC1F34EE4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02" y="471942"/>
            <a:ext cx="3318330" cy="29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6"/>
          <p:cNvSpPr/>
          <p:nvPr/>
        </p:nvSpPr>
        <p:spPr>
          <a:xfrm>
            <a:off x="3523181" y="3654547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16"/>
          <p:cNvSpPr/>
          <p:nvPr/>
        </p:nvSpPr>
        <p:spPr>
          <a:xfrm>
            <a:off x="2701227" y="4757442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7"/>
          <p:cNvSpPr/>
          <p:nvPr/>
        </p:nvSpPr>
        <p:spPr>
          <a:xfrm>
            <a:off x="4514455" y="4763601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4" name="Straight Arrow Connector 51"/>
          <p:cNvCxnSpPr>
            <a:stCxn id="11" idx="0"/>
            <a:endCxn id="9" idx="4"/>
          </p:cNvCxnSpPr>
          <p:nvPr/>
        </p:nvCxnSpPr>
        <p:spPr>
          <a:xfrm flipH="1" flipV="1">
            <a:off x="3675581" y="3959347"/>
            <a:ext cx="991274" cy="80425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51"/>
          <p:cNvCxnSpPr>
            <a:stCxn id="10" idx="0"/>
            <a:endCxn id="9" idx="4"/>
          </p:cNvCxnSpPr>
          <p:nvPr/>
        </p:nvCxnSpPr>
        <p:spPr>
          <a:xfrm flipV="1">
            <a:off x="2853627" y="3959347"/>
            <a:ext cx="821954" cy="79809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51"/>
          <p:cNvCxnSpPr>
            <a:stCxn id="40" idx="0"/>
            <a:endCxn id="10" idx="4"/>
          </p:cNvCxnSpPr>
          <p:nvPr/>
        </p:nvCxnSpPr>
        <p:spPr>
          <a:xfrm flipH="1" flipV="1">
            <a:off x="2853627" y="5062242"/>
            <a:ext cx="1813228" cy="9575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51"/>
          <p:cNvCxnSpPr>
            <a:stCxn id="39" idx="0"/>
            <a:endCxn id="11" idx="4"/>
          </p:cNvCxnSpPr>
          <p:nvPr/>
        </p:nvCxnSpPr>
        <p:spPr>
          <a:xfrm flipV="1">
            <a:off x="2853627" y="5068401"/>
            <a:ext cx="1813228" cy="9527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1"/>
          <p:cNvCxnSpPr>
            <a:stCxn id="39" idx="0"/>
            <a:endCxn id="10" idx="4"/>
          </p:cNvCxnSpPr>
          <p:nvPr/>
        </p:nvCxnSpPr>
        <p:spPr>
          <a:xfrm flipV="1">
            <a:off x="2853627" y="5062242"/>
            <a:ext cx="0" cy="95892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1"/>
          <p:cNvCxnSpPr>
            <a:stCxn id="40" idx="0"/>
            <a:endCxn id="11" idx="4"/>
          </p:cNvCxnSpPr>
          <p:nvPr/>
        </p:nvCxnSpPr>
        <p:spPr>
          <a:xfrm flipV="1">
            <a:off x="4666855" y="5068401"/>
            <a:ext cx="0" cy="95139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3124200" y="350073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500735"/>
                <a:ext cx="494404" cy="461665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606425" y="6021164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425" y="6021164"/>
                <a:ext cx="494404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4419653" y="6019800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53" y="6019800"/>
                <a:ext cx="494404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2454025" y="5364341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025" y="5364341"/>
                <a:ext cx="49440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4705929" y="5299348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929" y="5299348"/>
                <a:ext cx="49440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3905713" y="4922160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713" y="4922160"/>
                <a:ext cx="494404" cy="461665"/>
              </a:xfrm>
              <a:prstGeom prst="rect">
                <a:avLst/>
              </a:prstGeom>
              <a:blipFill>
                <a:blip r:embed="rId11"/>
                <a:stretch>
                  <a:fillRect r="-19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3118033" y="494853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033" y="4948535"/>
                <a:ext cx="494404" cy="461665"/>
              </a:xfrm>
              <a:prstGeom prst="rect">
                <a:avLst/>
              </a:prstGeom>
              <a:blipFill>
                <a:blip r:embed="rId12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4762540" y="4526609"/>
                <a:ext cx="1412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40" y="4526609"/>
                <a:ext cx="141274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51"/>
          <p:cNvCxnSpPr>
            <a:stCxn id="9" idx="0"/>
          </p:cNvCxnSpPr>
          <p:nvPr/>
        </p:nvCxnSpPr>
        <p:spPr>
          <a:xfrm flipV="1">
            <a:off x="3675581" y="3092212"/>
            <a:ext cx="0" cy="5623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/>
              <p:cNvSpPr txBox="1"/>
              <p:nvPr/>
            </p:nvSpPr>
            <p:spPr>
              <a:xfrm>
                <a:off x="2830561" y="3981535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文本框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61" y="3981535"/>
                <a:ext cx="49440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/>
              <p:cNvSpPr txBox="1"/>
              <p:nvPr/>
            </p:nvSpPr>
            <p:spPr>
              <a:xfrm>
                <a:off x="4211525" y="3979539"/>
                <a:ext cx="494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文本框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525" y="3979539"/>
                <a:ext cx="49440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650" name="组合 25649"/>
          <p:cNvGrpSpPr/>
          <p:nvPr/>
        </p:nvGrpSpPr>
        <p:grpSpPr>
          <a:xfrm>
            <a:off x="5058772" y="256674"/>
            <a:ext cx="3752927" cy="2862012"/>
            <a:chOff x="5058772" y="256674"/>
            <a:chExt cx="3752927" cy="2862012"/>
          </a:xfrm>
        </p:grpSpPr>
        <p:grpSp>
          <p:nvGrpSpPr>
            <p:cNvPr id="25644" name="组合 25643"/>
            <p:cNvGrpSpPr/>
            <p:nvPr/>
          </p:nvGrpSpPr>
          <p:grpSpPr>
            <a:xfrm>
              <a:off x="5058772" y="256674"/>
              <a:ext cx="3752927" cy="2862012"/>
              <a:chOff x="5058772" y="256674"/>
              <a:chExt cx="3752927" cy="2862012"/>
            </a:xfrm>
          </p:grpSpPr>
          <p:cxnSp>
            <p:nvCxnSpPr>
              <p:cNvPr id="25627" name="直接连接符 25626"/>
              <p:cNvCxnSpPr/>
              <p:nvPr/>
            </p:nvCxnSpPr>
            <p:spPr>
              <a:xfrm>
                <a:off x="5800725" y="1594686"/>
                <a:ext cx="1524000" cy="15240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5903495" y="256674"/>
                <a:ext cx="2821405" cy="277227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33" name="梯形 25632"/>
              <p:cNvSpPr/>
              <p:nvPr/>
            </p:nvSpPr>
            <p:spPr>
              <a:xfrm rot="13491852">
                <a:off x="5058772" y="1479401"/>
                <a:ext cx="3752927" cy="1027759"/>
              </a:xfrm>
              <a:prstGeom prst="trapezoid">
                <a:avLst>
                  <a:gd name="adj" fmla="val 100543"/>
                </a:avLst>
              </a:prstGeom>
              <a:blipFill dpi="0" rotWithShape="1">
                <a:blip r:embed="rId19">
                  <a:alphaModFix amt="60000"/>
                </a:blip>
                <a:srcRect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42" name="文本框 25641"/>
              <p:cNvSpPr txBox="1"/>
              <p:nvPr/>
            </p:nvSpPr>
            <p:spPr>
              <a:xfrm>
                <a:off x="6839534" y="1752600"/>
                <a:ext cx="3994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  <p:sp>
          <p:nvSpPr>
            <p:cNvPr id="129" name="文本框 128"/>
            <p:cNvSpPr txBox="1"/>
            <p:nvPr/>
          </p:nvSpPr>
          <p:spPr>
            <a:xfrm>
              <a:off x="5534526" y="2057400"/>
              <a:ext cx="3175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-</a:t>
              </a:r>
              <a:endParaRPr lang="en-US" sz="2800" b="1" dirty="0"/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7239000" y="587514"/>
              <a:ext cx="3994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-</a:t>
              </a:r>
              <a:endParaRPr lang="en-US" sz="2400" b="1" dirty="0"/>
            </a:p>
          </p:txBody>
        </p:sp>
      </p:grpSp>
      <p:sp>
        <p:nvSpPr>
          <p:cNvPr id="45" name="Oval 16">
            <a:extLst>
              <a:ext uri="{FF2B5EF4-FFF2-40B4-BE49-F238E27FC236}">
                <a16:creationId xmlns:a16="http://schemas.microsoft.com/office/drawing/2014/main" id="{9764ED12-EF85-47DA-BE44-B535C8AFA70C}"/>
              </a:ext>
            </a:extLst>
          </p:cNvPr>
          <p:cNvSpPr/>
          <p:nvPr/>
        </p:nvSpPr>
        <p:spPr>
          <a:xfrm>
            <a:off x="2701227" y="5854343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16">
            <a:extLst>
              <a:ext uri="{FF2B5EF4-FFF2-40B4-BE49-F238E27FC236}">
                <a16:creationId xmlns:a16="http://schemas.microsoft.com/office/drawing/2014/main" id="{AC2D9A5B-074B-4FD5-BE43-FB44ABEC19CB}"/>
              </a:ext>
            </a:extLst>
          </p:cNvPr>
          <p:cNvSpPr/>
          <p:nvPr/>
        </p:nvSpPr>
        <p:spPr>
          <a:xfrm>
            <a:off x="4509825" y="5867400"/>
            <a:ext cx="304800" cy="304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E7E8971-F301-47A3-9227-8B5346CE2446}"/>
                  </a:ext>
                </a:extLst>
              </p:cNvPr>
              <p:cNvSpPr txBox="1"/>
              <p:nvPr/>
            </p:nvSpPr>
            <p:spPr>
              <a:xfrm>
                <a:off x="3655261" y="3316080"/>
                <a:ext cx="1412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E7E8971-F301-47A3-9227-8B5346CE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261" y="3316080"/>
                <a:ext cx="141274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A334CD-2620-4435-8BBA-C5E86BC973D0}"/>
                  </a:ext>
                </a:extLst>
              </p:cNvPr>
              <p:cNvSpPr txBox="1"/>
              <p:nvPr/>
            </p:nvSpPr>
            <p:spPr>
              <a:xfrm>
                <a:off x="1491493" y="4541526"/>
                <a:ext cx="1412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BA334CD-2620-4435-8BBA-C5E86BC97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493" y="4541526"/>
                <a:ext cx="1412743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Multi-layer feedforward neural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additional layers between the input and output nodes are called hidden layers.</a:t>
            </a:r>
          </a:p>
          <a:p>
            <a:r>
              <a:rPr lang="en-US" altLang="en-US" dirty="0"/>
              <a:t>The nodes embedded in these layers are called hidden nodes.</a:t>
            </a:r>
          </a:p>
          <a:p>
            <a:r>
              <a:rPr lang="en-US" altLang="en-US" dirty="0"/>
              <a:t>We focus on feedforward neural networks, in which the nodes in one layer are connected only to the nodes in the next layer.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8" name="Picture 4" descr="multilayer perceptr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/>
          <a:stretch/>
        </p:blipFill>
        <p:spPr bwMode="auto">
          <a:xfrm>
            <a:off x="6927" y="3144313"/>
            <a:ext cx="3792188" cy="29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neuralnetworksanddeeplearning.com/images/tikz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29" y="3401394"/>
            <a:ext cx="568642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45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6626" name="Content Placeholder 1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772411"/>
          </a:xfrm>
        </p:spPr>
        <p:txBody>
          <a:bodyPr>
            <a:normAutofit/>
          </a:bodyPr>
          <a:lstStyle/>
          <a:p>
            <a:r>
              <a:rPr lang="en-US" altLang="en-US" dirty="0"/>
              <a:t>The backpropagation learning algorithm is specifically designed for neural networks with multiple layers.</a:t>
            </a:r>
          </a:p>
          <a:p>
            <a:r>
              <a:rPr lang="en-US" altLang="en-US" dirty="0"/>
              <a:t>There are two phases in each iteration of the training algorithm</a:t>
            </a:r>
          </a:p>
          <a:p>
            <a:pPr lvl="1"/>
            <a:r>
              <a:rPr lang="en-US" altLang="en-US" dirty="0"/>
              <a:t>The forward phase</a:t>
            </a:r>
          </a:p>
          <a:p>
            <a:pPr lvl="1"/>
            <a:r>
              <a:rPr lang="en-US" altLang="en-US" dirty="0"/>
              <a:t>The backward phase</a:t>
            </a:r>
          </a:p>
          <a:p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BD2E72-E7DE-41DD-B1C8-E690D9FBB634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7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2764639" y="3429000"/>
            <a:ext cx="3200400" cy="176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During the forward phase, the weights obtained from the previous iteration are used to compute the output value of each neuron.</a:t>
            </a:r>
          </a:p>
          <a:p>
            <a:r>
              <a:rPr lang="en-US" altLang="en-US" dirty="0"/>
              <a:t>Outputs of the neurons at level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i="1" dirty="0"/>
              <a:t> </a:t>
            </a:r>
            <a:r>
              <a:rPr lang="en-US" altLang="en-US" dirty="0"/>
              <a:t>are computed prior to computing the outputs at level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dirty="0"/>
              <a:t>+1.</a:t>
            </a:r>
          </a:p>
          <a:p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ACE054-EC28-4499-B792-A651EDA5FD45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969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During the backward phase, the weight update equation is applied in the reverse direction.</a:t>
            </a:r>
          </a:p>
          <a:p>
            <a:r>
              <a:rPr lang="en-US" altLang="en-US"/>
              <a:t>In other words, the weights at level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/>
              <a:t>+1 are updated before the weights at level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i="1"/>
              <a:t> </a:t>
            </a:r>
            <a:r>
              <a:rPr lang="en-US" altLang="en-US"/>
              <a:t>are updated.</a:t>
            </a:r>
          </a:p>
          <a:p>
            <a:r>
              <a:rPr lang="en-US" altLang="en-US"/>
              <a:t>The learning algorithm allows us to use the errors for neurons at layer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/>
              <a:t>+1 to estimate the errors for neurons at layer </a:t>
            </a:r>
            <a:r>
              <a:rPr lang="en-US" altLang="en-US" i="1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/>
              <a:t>.</a:t>
            </a:r>
          </a:p>
          <a:p>
            <a:endParaRPr lang="en-U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FC4F34-1003-4B14-B857-050F725B4E4B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62188"/>
            <a:ext cx="60198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36988"/>
            <a:ext cx="6019800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900D57-4ACE-4999-B496-4AF2D09595EE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Oval 4"/>
          <p:cNvSpPr/>
          <p:nvPr/>
        </p:nvSpPr>
        <p:spPr>
          <a:xfrm>
            <a:off x="2619249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8" name="Oval 5"/>
          <p:cNvSpPr/>
          <p:nvPr/>
        </p:nvSpPr>
        <p:spPr>
          <a:xfrm>
            <a:off x="3550316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9" name="Oval 6"/>
          <p:cNvSpPr/>
          <p:nvPr/>
        </p:nvSpPr>
        <p:spPr>
          <a:xfrm>
            <a:off x="4396741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0" name="Oval 7"/>
          <p:cNvSpPr/>
          <p:nvPr/>
        </p:nvSpPr>
        <p:spPr>
          <a:xfrm>
            <a:off x="5751021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1" name="Oval 8"/>
          <p:cNvSpPr/>
          <p:nvPr/>
        </p:nvSpPr>
        <p:spPr>
          <a:xfrm>
            <a:off x="7274586" y="2160687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9"/>
              <p:cNvSpPr txBox="1">
                <a:spLocks noChangeArrowheads="1"/>
              </p:cNvSpPr>
              <p:nvPr/>
            </p:nvSpPr>
            <p:spPr bwMode="auto">
              <a:xfrm>
                <a:off x="2957819" y="2084032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12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7819" y="2084032"/>
                <a:ext cx="338570" cy="523220"/>
              </a:xfrm>
              <a:prstGeom prst="rect">
                <a:avLst/>
              </a:prstGeom>
              <a:blipFill>
                <a:blip r:embed="rId2"/>
                <a:stretch>
                  <a:fillRect r="-17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0"/>
              <p:cNvSpPr txBox="1">
                <a:spLocks noChangeArrowheads="1"/>
              </p:cNvSpPr>
              <p:nvPr/>
            </p:nvSpPr>
            <p:spPr bwMode="auto">
              <a:xfrm>
                <a:off x="3888886" y="2070944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13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8886" y="2070944"/>
                <a:ext cx="338570" cy="523220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819953" y="1994288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6512803" y="1981200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3"/>
              <p:cNvSpPr txBox="1">
                <a:spLocks noChangeArrowheads="1"/>
              </p:cNvSpPr>
              <p:nvPr/>
            </p:nvSpPr>
            <p:spPr bwMode="auto">
              <a:xfrm>
                <a:off x="6089591" y="2084032"/>
                <a:ext cx="592497" cy="557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9591" y="2084032"/>
                <a:ext cx="592497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4"/>
          <p:cNvSpPr/>
          <p:nvPr/>
        </p:nvSpPr>
        <p:spPr>
          <a:xfrm>
            <a:off x="2280679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8" name="Oval 15"/>
          <p:cNvSpPr/>
          <p:nvPr/>
        </p:nvSpPr>
        <p:spPr>
          <a:xfrm>
            <a:off x="3211746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19" name="Oval 16"/>
          <p:cNvSpPr/>
          <p:nvPr/>
        </p:nvSpPr>
        <p:spPr>
          <a:xfrm>
            <a:off x="4058171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0" name="Oval 17"/>
          <p:cNvSpPr/>
          <p:nvPr/>
        </p:nvSpPr>
        <p:spPr>
          <a:xfrm>
            <a:off x="5581736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1" name="Oval 18"/>
          <p:cNvSpPr/>
          <p:nvPr/>
        </p:nvSpPr>
        <p:spPr>
          <a:xfrm>
            <a:off x="7274586" y="3686330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19"/>
              <p:cNvSpPr txBox="1">
                <a:spLocks noChangeArrowheads="1"/>
              </p:cNvSpPr>
              <p:nvPr/>
            </p:nvSpPr>
            <p:spPr bwMode="auto">
              <a:xfrm>
                <a:off x="2619249" y="3609675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2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9249" y="3609675"/>
                <a:ext cx="338570" cy="523220"/>
              </a:xfrm>
              <a:prstGeom prst="rect">
                <a:avLst/>
              </a:prstGeom>
              <a:blipFill>
                <a:blip r:embed="rId5"/>
                <a:stretch>
                  <a:fillRect r="-16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/>
              <p:cNvSpPr txBox="1">
                <a:spLocks noChangeArrowheads="1"/>
              </p:cNvSpPr>
              <p:nvPr/>
            </p:nvSpPr>
            <p:spPr bwMode="auto">
              <a:xfrm>
                <a:off x="3550316" y="3596587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23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0316" y="3596587"/>
                <a:ext cx="338570" cy="523220"/>
              </a:xfrm>
              <a:prstGeom prst="rect">
                <a:avLst/>
              </a:prstGeom>
              <a:blipFill>
                <a:blip r:embed="rId6"/>
                <a:stretch>
                  <a:fillRect r="-160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1"/>
          <p:cNvSpPr txBox="1">
            <a:spLocks noChangeArrowheads="1"/>
          </p:cNvSpPr>
          <p:nvPr/>
        </p:nvSpPr>
        <p:spPr bwMode="auto">
          <a:xfrm>
            <a:off x="4481383" y="3519931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6428161" y="3506843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3"/>
              <p:cNvSpPr txBox="1">
                <a:spLocks noChangeArrowheads="1"/>
              </p:cNvSpPr>
              <p:nvPr/>
            </p:nvSpPr>
            <p:spPr bwMode="auto">
              <a:xfrm>
                <a:off x="5920306" y="3609675"/>
                <a:ext cx="59249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0306" y="3609675"/>
                <a:ext cx="5924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34"/>
          <p:cNvSpPr/>
          <p:nvPr/>
        </p:nvSpPr>
        <p:spPr>
          <a:xfrm>
            <a:off x="2534606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8" name="Oval 35"/>
          <p:cNvSpPr/>
          <p:nvPr/>
        </p:nvSpPr>
        <p:spPr>
          <a:xfrm>
            <a:off x="3465674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29" name="Oval 36"/>
          <p:cNvSpPr/>
          <p:nvPr/>
        </p:nvSpPr>
        <p:spPr>
          <a:xfrm>
            <a:off x="4312099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30" name="Oval 37"/>
          <p:cNvSpPr/>
          <p:nvPr/>
        </p:nvSpPr>
        <p:spPr>
          <a:xfrm>
            <a:off x="5666378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31" name="Oval 38"/>
          <p:cNvSpPr/>
          <p:nvPr/>
        </p:nvSpPr>
        <p:spPr>
          <a:xfrm>
            <a:off x="7274586" y="5122229"/>
            <a:ext cx="338570" cy="3589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9"/>
              <p:cNvSpPr txBox="1">
                <a:spLocks noChangeArrowheads="1"/>
              </p:cNvSpPr>
              <p:nvPr/>
            </p:nvSpPr>
            <p:spPr bwMode="auto">
              <a:xfrm>
                <a:off x="2873176" y="5045574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32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3176" y="5045574"/>
                <a:ext cx="338570" cy="523220"/>
              </a:xfrm>
              <a:prstGeom prst="rect">
                <a:avLst/>
              </a:prstGeom>
              <a:blipFill>
                <a:blip r:embed="rId8"/>
                <a:stretch>
                  <a:fillRect r="-17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40"/>
              <p:cNvSpPr txBox="1">
                <a:spLocks noChangeArrowheads="1"/>
              </p:cNvSpPr>
              <p:nvPr/>
            </p:nvSpPr>
            <p:spPr bwMode="auto">
              <a:xfrm>
                <a:off x="3804244" y="5032486"/>
                <a:ext cx="33857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33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04244" y="5032486"/>
                <a:ext cx="338570" cy="523220"/>
              </a:xfrm>
              <a:prstGeom prst="rect">
                <a:avLst/>
              </a:prstGeom>
              <a:blipFill>
                <a:blip r:embed="rId9"/>
                <a:stretch>
                  <a:fillRect r="-178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41"/>
          <p:cNvSpPr txBox="1">
            <a:spLocks noChangeArrowheads="1"/>
          </p:cNvSpPr>
          <p:nvPr/>
        </p:nvSpPr>
        <p:spPr bwMode="auto">
          <a:xfrm>
            <a:off x="4735311" y="4955830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p:sp>
        <p:nvSpPr>
          <p:cNvPr id="35" name="TextBox 42"/>
          <p:cNvSpPr txBox="1">
            <a:spLocks noChangeArrowheads="1"/>
          </p:cNvSpPr>
          <p:nvPr/>
        </p:nvSpPr>
        <p:spPr bwMode="auto">
          <a:xfrm>
            <a:off x="6428161" y="4942742"/>
            <a:ext cx="5924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80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43"/>
              <p:cNvSpPr txBox="1">
                <a:spLocks noChangeArrowheads="1"/>
              </p:cNvSpPr>
              <p:nvPr/>
            </p:nvSpPr>
            <p:spPr bwMode="auto">
              <a:xfrm>
                <a:off x="6004948" y="5045574"/>
                <a:ext cx="59249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6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4948" y="5045574"/>
                <a:ext cx="59249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45"/>
          <p:cNvCxnSpPr>
            <a:stCxn id="20" idx="0"/>
            <a:endCxn id="7" idx="5"/>
          </p:cNvCxnSpPr>
          <p:nvPr/>
        </p:nvCxnSpPr>
        <p:spPr>
          <a:xfrm flipH="1" flipV="1">
            <a:off x="2908444" y="2467312"/>
            <a:ext cx="2842577" cy="12190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47"/>
          <p:cNvCxnSpPr>
            <a:stCxn id="20" idx="0"/>
            <a:endCxn id="8" idx="5"/>
          </p:cNvCxnSpPr>
          <p:nvPr/>
        </p:nvCxnSpPr>
        <p:spPr>
          <a:xfrm flipH="1" flipV="1">
            <a:off x="3839511" y="2467312"/>
            <a:ext cx="1911510" cy="12190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51"/>
          <p:cNvCxnSpPr>
            <a:stCxn id="20" idx="0"/>
            <a:endCxn id="9" idx="5"/>
          </p:cNvCxnSpPr>
          <p:nvPr/>
        </p:nvCxnSpPr>
        <p:spPr>
          <a:xfrm flipH="1" flipV="1">
            <a:off x="4685936" y="2467312"/>
            <a:ext cx="1065085" cy="121901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53"/>
          <p:cNvCxnSpPr>
            <a:endCxn id="10" idx="4"/>
          </p:cNvCxnSpPr>
          <p:nvPr/>
        </p:nvCxnSpPr>
        <p:spPr>
          <a:xfrm flipV="1">
            <a:off x="5751021" y="2519662"/>
            <a:ext cx="169285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55"/>
          <p:cNvCxnSpPr>
            <a:stCxn id="20" idx="0"/>
            <a:endCxn id="11" idx="4"/>
          </p:cNvCxnSpPr>
          <p:nvPr/>
        </p:nvCxnSpPr>
        <p:spPr>
          <a:xfrm flipV="1">
            <a:off x="5751021" y="2519662"/>
            <a:ext cx="1692850" cy="116666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57"/>
          <p:cNvCxnSpPr>
            <a:stCxn id="27" idx="0"/>
            <a:endCxn id="20" idx="4"/>
          </p:cNvCxnSpPr>
          <p:nvPr/>
        </p:nvCxnSpPr>
        <p:spPr>
          <a:xfrm flipV="1">
            <a:off x="2703891" y="4045305"/>
            <a:ext cx="3047130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63"/>
          <p:cNvCxnSpPr>
            <a:stCxn id="28" idx="0"/>
          </p:cNvCxnSpPr>
          <p:nvPr/>
        </p:nvCxnSpPr>
        <p:spPr>
          <a:xfrm flipV="1">
            <a:off x="3634959" y="4045305"/>
            <a:ext cx="2116062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6"/>
          <p:cNvCxnSpPr>
            <a:stCxn id="29" idx="0"/>
          </p:cNvCxnSpPr>
          <p:nvPr/>
        </p:nvCxnSpPr>
        <p:spPr>
          <a:xfrm flipV="1">
            <a:off x="4481383" y="4045305"/>
            <a:ext cx="1269637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69"/>
          <p:cNvCxnSpPr>
            <a:stCxn id="30" idx="0"/>
          </p:cNvCxnSpPr>
          <p:nvPr/>
        </p:nvCxnSpPr>
        <p:spPr>
          <a:xfrm flipH="1" flipV="1">
            <a:off x="5751021" y="4045305"/>
            <a:ext cx="84642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/>
          <p:cNvCxnSpPr>
            <a:stCxn id="31" idx="0"/>
          </p:cNvCxnSpPr>
          <p:nvPr/>
        </p:nvCxnSpPr>
        <p:spPr>
          <a:xfrm flipH="1" flipV="1">
            <a:off x="5751021" y="4045305"/>
            <a:ext cx="1692850" cy="10769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6"/>
          <p:cNvSpPr>
            <a:spLocks noChangeArrowheads="1"/>
          </p:cNvSpPr>
          <p:nvPr/>
        </p:nvSpPr>
        <p:spPr bwMode="auto">
          <a:xfrm>
            <a:off x="672471" y="2085901"/>
            <a:ext cx="1715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output layer</a:t>
            </a:r>
          </a:p>
        </p:txBody>
      </p:sp>
      <p:sp>
        <p:nvSpPr>
          <p:cNvPr id="50" name="Rectangle 88"/>
          <p:cNvSpPr>
            <a:spLocks noChangeArrowheads="1"/>
          </p:cNvSpPr>
          <p:nvPr/>
        </p:nvSpPr>
        <p:spPr bwMode="auto">
          <a:xfrm>
            <a:off x="587829" y="3611544"/>
            <a:ext cx="1734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hidden layer</a:t>
            </a:r>
          </a:p>
        </p:txBody>
      </p:sp>
      <p:sp>
        <p:nvSpPr>
          <p:cNvPr id="51" name="Rectangle 90"/>
          <p:cNvSpPr>
            <a:spLocks noChangeArrowheads="1"/>
          </p:cNvSpPr>
          <p:nvPr/>
        </p:nvSpPr>
        <p:spPr bwMode="auto">
          <a:xfrm>
            <a:off x="790619" y="5047443"/>
            <a:ext cx="15216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input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3"/>
              <p:cNvSpPr txBox="1">
                <a:spLocks noChangeArrowheads="1"/>
              </p:cNvSpPr>
              <p:nvPr/>
            </p:nvSpPr>
            <p:spPr bwMode="auto">
              <a:xfrm>
                <a:off x="7613156" y="2058131"/>
                <a:ext cx="59249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altLang="en-US" sz="28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3156" y="2058131"/>
                <a:ext cx="59249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63"/>
          <p:cNvCxnSpPr>
            <a:stCxn id="27" idx="0"/>
            <a:endCxn id="17" idx="4"/>
          </p:cNvCxnSpPr>
          <p:nvPr/>
        </p:nvCxnSpPr>
        <p:spPr>
          <a:xfrm flipH="1" flipV="1">
            <a:off x="2449964" y="4045305"/>
            <a:ext cx="253927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63"/>
          <p:cNvCxnSpPr>
            <a:stCxn id="28" idx="0"/>
            <a:endCxn id="17" idx="4"/>
          </p:cNvCxnSpPr>
          <p:nvPr/>
        </p:nvCxnSpPr>
        <p:spPr>
          <a:xfrm flipH="1" flipV="1">
            <a:off x="2449964" y="4045305"/>
            <a:ext cx="1184995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63"/>
          <p:cNvCxnSpPr>
            <a:stCxn id="29" idx="0"/>
            <a:endCxn id="17" idx="4"/>
          </p:cNvCxnSpPr>
          <p:nvPr/>
        </p:nvCxnSpPr>
        <p:spPr>
          <a:xfrm flipH="1" flipV="1">
            <a:off x="2449964" y="4045305"/>
            <a:ext cx="2031420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63"/>
          <p:cNvCxnSpPr>
            <a:stCxn id="30" idx="0"/>
            <a:endCxn id="17" idx="4"/>
          </p:cNvCxnSpPr>
          <p:nvPr/>
        </p:nvCxnSpPr>
        <p:spPr>
          <a:xfrm flipH="1" flipV="1">
            <a:off x="2449964" y="4045305"/>
            <a:ext cx="3385700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63"/>
          <p:cNvCxnSpPr>
            <a:stCxn id="31" idx="0"/>
            <a:endCxn id="17" idx="4"/>
          </p:cNvCxnSpPr>
          <p:nvPr/>
        </p:nvCxnSpPr>
        <p:spPr>
          <a:xfrm flipH="1" flipV="1">
            <a:off x="2449964" y="4045305"/>
            <a:ext cx="4993907" cy="10769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668068" y="5064123"/>
                <a:ext cx="6451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68" y="5064123"/>
                <a:ext cx="6451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7733021" y="3675973"/>
                <a:ext cx="628890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en-US" sz="28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021" y="3675973"/>
                <a:ext cx="628890" cy="55643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57"/>
          <p:cNvCxnSpPr>
            <a:stCxn id="17" idx="0"/>
            <a:endCxn id="10" idx="4"/>
          </p:cNvCxnSpPr>
          <p:nvPr/>
        </p:nvCxnSpPr>
        <p:spPr>
          <a:xfrm flipV="1">
            <a:off x="2449964" y="2519662"/>
            <a:ext cx="3470342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7"/>
          <p:cNvCxnSpPr>
            <a:stCxn id="18" idx="7"/>
            <a:endCxn id="10" idx="4"/>
          </p:cNvCxnSpPr>
          <p:nvPr/>
        </p:nvCxnSpPr>
        <p:spPr>
          <a:xfrm flipV="1">
            <a:off x="3500734" y="2519662"/>
            <a:ext cx="2419572" cy="121923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57"/>
          <p:cNvCxnSpPr>
            <a:stCxn id="19" idx="0"/>
            <a:endCxn id="10" idx="4"/>
          </p:cNvCxnSpPr>
          <p:nvPr/>
        </p:nvCxnSpPr>
        <p:spPr>
          <a:xfrm flipV="1">
            <a:off x="4227456" y="2519662"/>
            <a:ext cx="1692850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7"/>
          <p:cNvCxnSpPr>
            <a:stCxn id="21" idx="0"/>
            <a:endCxn id="10" idx="4"/>
          </p:cNvCxnSpPr>
          <p:nvPr/>
        </p:nvCxnSpPr>
        <p:spPr>
          <a:xfrm flipH="1" flipV="1">
            <a:off x="5920306" y="2519662"/>
            <a:ext cx="1523565" cy="11666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9"/>
              <p:cNvSpPr txBox="1">
                <a:spLocks noChangeArrowheads="1"/>
              </p:cNvSpPr>
              <p:nvPr/>
            </p:nvSpPr>
            <p:spPr bwMode="auto">
              <a:xfrm>
                <a:off x="2743199" y="3023490"/>
                <a:ext cx="708367" cy="55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199" y="3023490"/>
                <a:ext cx="708367" cy="5579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9"/>
              <p:cNvSpPr txBox="1">
                <a:spLocks noChangeArrowheads="1"/>
              </p:cNvSpPr>
              <p:nvPr/>
            </p:nvSpPr>
            <p:spPr bwMode="auto">
              <a:xfrm>
                <a:off x="3623830" y="3023490"/>
                <a:ext cx="688268" cy="55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3830" y="3023490"/>
                <a:ext cx="688268" cy="5579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9"/>
              <p:cNvSpPr txBox="1">
                <a:spLocks noChangeArrowheads="1"/>
              </p:cNvSpPr>
              <p:nvPr/>
            </p:nvSpPr>
            <p:spPr bwMode="auto">
              <a:xfrm>
                <a:off x="5681229" y="3048000"/>
                <a:ext cx="627021" cy="55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229" y="3048000"/>
                <a:ext cx="627021" cy="5579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9"/>
              <p:cNvSpPr txBox="1">
                <a:spLocks noChangeArrowheads="1"/>
              </p:cNvSpPr>
              <p:nvPr/>
            </p:nvSpPr>
            <p:spPr bwMode="auto">
              <a:xfrm>
                <a:off x="7316906" y="3038676"/>
                <a:ext cx="719461" cy="557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𝑞𝑗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6906" y="3038676"/>
                <a:ext cx="719461" cy="5579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9"/>
              <p:cNvSpPr txBox="1">
                <a:spLocks noChangeArrowheads="1"/>
              </p:cNvSpPr>
              <p:nvPr/>
            </p:nvSpPr>
            <p:spPr bwMode="auto">
              <a:xfrm>
                <a:off x="2733854" y="4606388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3854" y="4606388"/>
                <a:ext cx="67690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9"/>
              <p:cNvSpPr txBox="1">
                <a:spLocks noChangeArrowheads="1"/>
              </p:cNvSpPr>
              <p:nvPr/>
            </p:nvSpPr>
            <p:spPr bwMode="auto">
              <a:xfrm>
                <a:off x="3895092" y="4582180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5092" y="4582180"/>
                <a:ext cx="67690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9"/>
              <p:cNvSpPr txBox="1">
                <a:spLocks noChangeArrowheads="1"/>
              </p:cNvSpPr>
              <p:nvPr/>
            </p:nvSpPr>
            <p:spPr bwMode="auto">
              <a:xfrm>
                <a:off x="5888004" y="4566081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8004" y="4566081"/>
                <a:ext cx="676908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9"/>
              <p:cNvSpPr txBox="1">
                <a:spLocks noChangeArrowheads="1"/>
              </p:cNvSpPr>
              <p:nvPr/>
            </p:nvSpPr>
            <p:spPr bwMode="auto">
              <a:xfrm>
                <a:off x="7256031" y="4556940"/>
                <a:ext cx="676908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6031" y="4556940"/>
                <a:ext cx="676908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箭头连接符 59"/>
          <p:cNvCxnSpPr/>
          <p:nvPr/>
        </p:nvCxnSpPr>
        <p:spPr>
          <a:xfrm flipV="1">
            <a:off x="5888004" y="1460424"/>
            <a:ext cx="921047" cy="93068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6792754" y="762000"/>
                <a:ext cx="2275046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754" y="762000"/>
                <a:ext cx="2275046" cy="110055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接箭头连接符 76"/>
          <p:cNvCxnSpPr/>
          <p:nvPr/>
        </p:nvCxnSpPr>
        <p:spPr>
          <a:xfrm>
            <a:off x="5765934" y="3922509"/>
            <a:ext cx="916154" cy="2056403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6686260" y="5428633"/>
                <a:ext cx="2190023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60" y="5428633"/>
                <a:ext cx="2190023" cy="113826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299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6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The nodes in the network may use types of activation functions other than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𝑠𝑔𝑛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function.</a:t>
                </a:r>
              </a:p>
            </p:txBody>
          </p:sp>
        </mc:Choice>
        <mc:Fallback xmlns="">
          <p:sp>
            <p:nvSpPr>
              <p:cNvPr id="31746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1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33738"/>
            <a:ext cx="2552700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33738"/>
            <a:ext cx="3438525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750" name="Rectangle 4"/>
              <p:cNvSpPr>
                <a:spLocks noChangeArrowheads="1"/>
              </p:cNvSpPr>
              <p:nvPr/>
            </p:nvSpPr>
            <p:spPr bwMode="auto">
              <a:xfrm>
                <a:off x="5486400" y="3135313"/>
                <a:ext cx="69371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3175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3135313"/>
                <a:ext cx="69371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4A5A7D-E0D3-449F-8BEA-7E1EF6F62AB2}" type="datetime1">
              <a:rPr lang="en-US" smtClean="0"/>
              <a:t>10/27/2023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835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Backpropagation</a:t>
            </a:r>
            <a:r>
              <a:rPr lang="en-US" altLang="en-US" dirty="0"/>
              <a:t>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common activation function is the sigmoid function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 important property of logistic function is that it is differentiable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415AAF-6213-42CB-BF0C-8AEA622FC90B}" type="datetime1">
              <a:rPr lang="en-US" smtClean="0"/>
              <a:t>10/27/2023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00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output of </a:t>
                </a:r>
                <a:r>
                  <a:rPr lang="en-US" dirty="0" err="1"/>
                  <a:t>nn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corresponding to the training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mean squared network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:r>
                  <a:rPr lang="en-US" dirty="0" err="1"/>
                  <a:t>nn</a:t>
                </a:r>
                <a:r>
                  <a:rPr lang="en-US" dirty="0"/>
                  <a:t> w.r.t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computed by summing the error for each output node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is the desired value for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output node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is the actual output of the same node.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120" r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6BC11A-D446-4AEF-AA29-3872BCCE964B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Neural Network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neuron is connected to the axons of other neurons via dendrites, which are extensions from the cell body of the neuron.</a:t>
            </a:r>
          </a:p>
          <a:p>
            <a:r>
              <a:rPr lang="en-US" altLang="en-US" dirty="0"/>
              <a:t>The contact point between a dendrite and an axon is called a synapse.</a:t>
            </a:r>
          </a:p>
          <a:p>
            <a:r>
              <a:rPr lang="en-US" altLang="en-US" dirty="0"/>
              <a:t>The human brain learns by changing the strength of the synaptic connection between neurons upon repeated stimulation by the same impulse.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EA14D9-FBC7-4A29-86E9-CEBB0BDB651F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" name="Picture 2" descr="“neurons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8" y="4002776"/>
            <a:ext cx="3715073" cy="239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“neurons”的图片搜索结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"/>
          <a:stretch/>
        </p:blipFill>
        <p:spPr bwMode="auto">
          <a:xfrm>
            <a:off x="4501962" y="4075721"/>
            <a:ext cx="3907401" cy="228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weight of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node, the gradient descent operation is represented as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equation, the partial derivative measures the rate of change of error with respect to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weight.</a:t>
                </a:r>
              </a:p>
              <a:p>
                <a:r>
                  <a:rPr lang="en-US" dirty="0"/>
                  <a:t>The evaluation of the partial derivative requires an activation function which is differentiable.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02FAD3-D25E-48D6-A13F-5686DD1AD639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Then we have</a:t>
                </a:r>
              </a:p>
              <a:p>
                <a:pPr algn="ctr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According to the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39F4CE-0643-4A3B-8C60-8BCF90E42E8C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905000" y="1219200"/>
                <a:ext cx="5756832" cy="1027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19200"/>
                <a:ext cx="5756832" cy="1027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429000" y="2971800"/>
                <a:ext cx="1631151" cy="909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971800"/>
                <a:ext cx="1631151" cy="909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-76200" y="4763226"/>
                <a:ext cx="9298636" cy="1027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4763226"/>
                <a:ext cx="9298636" cy="1027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Therefore,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Similarly, we can have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750784" y="4361593"/>
                <a:ext cx="5941050" cy="19048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/>
                                  <a:ea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/>
                        </a:rPr>
                        <m:t>⋅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′(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h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84" y="4361593"/>
                <a:ext cx="5941050" cy="1904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637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 algorithm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7944"/>
                  </p:ext>
                </p:extLst>
              </p:nvPr>
            </p:nvGraphicFramePr>
            <p:xfrm>
              <a:off x="474234" y="1064388"/>
              <a:ext cx="8247784" cy="4879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7784">
                      <a:extLst>
                        <a:ext uri="{9D8B030D-6E8A-4147-A177-3AD203B41FA5}">
                          <a16:colId xmlns:a16="http://schemas.microsoft.com/office/drawing/2014/main" val="2531329043"/>
                        </a:ext>
                      </a:extLst>
                    </a:gridCol>
                  </a:tblGrid>
                  <a:tr h="57864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Input:     Training set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040189845"/>
                      </a:ext>
                    </a:extLst>
                  </a:tr>
                  <a:tr h="438816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Process: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3796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1:</a:t>
                          </a:r>
                          <a:r>
                            <a:rPr lang="en-US" sz="2000" baseline="0" dirty="0"/>
                            <a:t> Initialize weights and thresholds in </a:t>
                          </a:r>
                          <a:r>
                            <a:rPr lang="en-US" sz="2000" baseline="0" dirty="0" err="1"/>
                            <a:t>nn</a:t>
                          </a:r>
                          <a:r>
                            <a:rPr lang="en-US" sz="2000" baseline="0" dirty="0"/>
                            <a:t> randomly using values from (0, 1)</a:t>
                          </a:r>
                          <a:endParaRPr lang="en-US" sz="20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44892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2:</a:t>
                          </a:r>
                          <a:r>
                            <a:rPr lang="en-US" sz="20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𝐫𝐞𝐩𝐞𝐚𝐭</m:t>
                              </m:r>
                            </m:oMath>
                          </a14:m>
                          <a:endParaRPr lang="en-US" sz="2000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469837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3: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𝐟𝐨𝐫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𝐚𝐥𝐥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b="0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baseline="0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do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35528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4: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𝑢𝑠𝑖𝑛𝑔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𝑐𝑢𝑟𝑟𝑒𝑛𝑡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𝑤𝑒𝑖𝑔h𝑡𝑠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𝑡h𝑟𝑒𝑠h𝑜𝑙𝑑𝑠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400697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5: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𝑐𝑜𝑚𝑝𝑢𝑡𝑒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459198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6: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𝑢𝑝𝑑𝑎𝑡𝑒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𝑖h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703073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7:</a:t>
                          </a:r>
                          <a:r>
                            <a:rPr lang="en-US" sz="2000" baseline="0" dirty="0"/>
                            <a:t>    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𝐞𝐧𝐝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𝐟𝐨𝐫</m:t>
                              </m:r>
                            </m:oMath>
                          </a14:m>
                          <a:endParaRPr lang="en-US" sz="2000" b="1" i="0" dirty="0"/>
                        </a:p>
                      </a:txBody>
                      <a:tcPr anchor="ctr"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6612796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r>
                            <a:rPr lang="en-US" sz="2000" b="0" i="0" dirty="0"/>
                            <a:t>8: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baseline="0" smtClean="0">
                                  <a:latin typeface="Cambria Math" panose="02040503050406030204" pitchFamily="18" charset="0"/>
                                </a:rPr>
                                <m:t>𝐮𝐧𝐭𝐢𝐥</m:t>
                              </m:r>
                              <m:r>
                                <a:rPr lang="en-US" sz="2000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𝑠𝑎𝑡𝑖𝑠𝑓𝑦𝑖𝑛𝑔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𝑠𝑡𝑜𝑝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baseline="0" smtClean="0">
                                  <a:latin typeface="Cambria Math" panose="02040503050406030204" pitchFamily="18" charset="0"/>
                                </a:rPr>
                                <m:t>𝑐𝑜𝑛𝑑𝑖𝑡𝑖𝑜𝑛</m:t>
                              </m:r>
                            </m:oMath>
                          </a14:m>
                          <a:endParaRPr lang="en-US" sz="2000" b="0" i="0" dirty="0"/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2151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Output:   A feedforward neural network with fixed weights and thresholds</a:t>
                          </a:r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8284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7944"/>
                  </p:ext>
                </p:extLst>
              </p:nvPr>
            </p:nvGraphicFramePr>
            <p:xfrm>
              <a:off x="474234" y="1064388"/>
              <a:ext cx="8247784" cy="48792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47784">
                      <a:extLst>
                        <a:ext uri="{9D8B030D-6E8A-4147-A177-3AD203B41FA5}">
                          <a16:colId xmlns:a16="http://schemas.microsoft.com/office/drawing/2014/main" val="2531329043"/>
                        </a:ext>
                      </a:extLst>
                    </a:gridCol>
                  </a:tblGrid>
                  <a:tr h="578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74" r="-295" b="-74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0189845"/>
                      </a:ext>
                    </a:extLst>
                  </a:tr>
                  <a:tr h="438816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Process: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37960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1</a:t>
                          </a:r>
                          <a:r>
                            <a:rPr lang="en-US" sz="2000" dirty="0" smtClean="0"/>
                            <a:t>:</a:t>
                          </a:r>
                          <a:r>
                            <a:rPr lang="en-US" sz="2000" baseline="0" dirty="0" smtClean="0"/>
                            <a:t> Initialize weights and thresholds in </a:t>
                          </a:r>
                          <a:r>
                            <a:rPr lang="en-US" sz="2000" baseline="0" dirty="0" err="1" smtClean="0"/>
                            <a:t>nn</a:t>
                          </a:r>
                          <a:r>
                            <a:rPr lang="en-US" sz="2000" baseline="0" dirty="0" smtClean="0"/>
                            <a:t> randomly using values from (0, 1)</a:t>
                          </a:r>
                          <a:endParaRPr lang="en-US" sz="2000" b="1" i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44892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372308" r="-295" b="-7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6983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472308" r="-295" b="-6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55289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572308" r="-295" b="-56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400697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642647" r="-295" b="-442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4591981"/>
                      </a:ext>
                    </a:extLst>
                  </a:tr>
                  <a:tr h="4206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4" t="-731884" r="-295" b="-336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703073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" t="-844118" r="-295" b="-2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6612796"/>
                      </a:ext>
                    </a:extLst>
                  </a:tr>
                  <a:tr h="4175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4" t="-930435" r="-295" b="-1376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2151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20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Output</a:t>
                          </a:r>
                          <a:r>
                            <a:rPr lang="en-US" sz="2000" b="1" kern="120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  A feedforward neural network with fixed weights and thresholds</a:t>
                          </a:r>
                          <a:endParaRPr lang="en-US" sz="20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08284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774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 learning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96" b="10747"/>
          <a:stretch/>
        </p:blipFill>
        <p:spPr>
          <a:xfrm>
            <a:off x="394855" y="1447800"/>
            <a:ext cx="8227423" cy="460678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87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337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Backpropagation learning is based on the idea of an error surface.</a:t>
            </a:r>
          </a:p>
          <a:p>
            <a:r>
              <a:rPr lang="en-US" altLang="en-US"/>
              <a:t>The surface represents cumulative error over a data set as a function of network weights.</a:t>
            </a:r>
          </a:p>
          <a:p>
            <a:r>
              <a:rPr lang="en-US" altLang="en-US"/>
              <a:t>Each possible network weight configuration is represented by a point on the surface.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5D7A27-5021-43BE-A9AA-84C18D2EE3C5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27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goal of the learning algorithm is to determine a set of weights that minimize the error.</a:t>
            </a:r>
          </a:p>
          <a:p>
            <a:r>
              <a:rPr lang="en-US" altLang="en-US"/>
              <a:t>The learning algorithm should be designed to find the direction on the surface which most rapidly reduces the error.</a:t>
            </a:r>
          </a:p>
          <a:p>
            <a:r>
              <a:rPr lang="en-US" altLang="en-US"/>
              <a:t>This can be achieved by moving in the opposite direction of the gradient vector at each surface point.</a:t>
            </a:r>
          </a:p>
          <a:p>
            <a:r>
              <a:rPr lang="en-US" altLang="en-US"/>
              <a:t>This approach is called gradient descent learning.</a:t>
            </a:r>
          </a:p>
          <a:p>
            <a:endParaRPr lang="en-U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A09D5C-72C1-44CC-A902-D6DF4B4EED9C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248400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87BCCF-0D43-45DB-859A-B4E77951F150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Backpropagation learning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981200"/>
            <a:ext cx="51816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657272-755B-4EB3-B151-3047BBD84EA7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41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Design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classification problem, if there 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possible classes</a:t>
            </a:r>
          </a:p>
          <a:p>
            <a:pPr lvl="1"/>
            <a:r>
              <a:rPr lang="en-US" dirty="0"/>
              <a:t>Create one node for each possible class or</a:t>
            </a:r>
          </a:p>
          <a:p>
            <a:pPr lvl="1"/>
            <a:r>
              <a:rPr lang="en-US" dirty="0"/>
              <a:t>Encode the class label using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nodes.</a:t>
            </a:r>
          </a:p>
          <a:p>
            <a:r>
              <a:rPr lang="en-US" dirty="0"/>
              <a:t>A suitable network topology should be chosen</a:t>
            </a:r>
          </a:p>
          <a:p>
            <a:pPr lvl="1"/>
            <a:r>
              <a:rPr lang="en-US" dirty="0"/>
              <a:t>We need to determine</a:t>
            </a:r>
          </a:p>
          <a:p>
            <a:pPr lvl="2"/>
            <a:r>
              <a:rPr lang="en-US" dirty="0"/>
              <a:t>The number of hidden layers and</a:t>
            </a:r>
          </a:p>
          <a:p>
            <a:pPr lvl="2"/>
            <a:r>
              <a:rPr lang="en-US" dirty="0"/>
              <a:t>The number of hidden nodes in each layer.</a:t>
            </a:r>
          </a:p>
          <a:p>
            <a:r>
              <a:rPr lang="en-US" dirty="0"/>
              <a:t>The weights need to be initialized</a:t>
            </a:r>
          </a:p>
          <a:p>
            <a:pPr lvl="1"/>
            <a:r>
              <a:rPr lang="en-US" dirty="0"/>
              <a:t>Random assignments are usually acceptable.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71F396-3F19-477D-820C-EBFB6F5CD99F}" type="datetime1">
              <a:rPr lang="en-US" smtClean="0"/>
              <a:t>10/26/2023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Artificial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unit of computation in neural networks is the artificial neuron.</a:t>
            </a:r>
          </a:p>
          <a:p>
            <a:r>
              <a:rPr lang="en-US" dirty="0"/>
              <a:t>An artificial neuron consists of</a:t>
            </a:r>
          </a:p>
          <a:p>
            <a:pPr lvl="1"/>
            <a:r>
              <a:rPr lang="en-US" dirty="0"/>
              <a:t>Input signals</a:t>
            </a:r>
          </a:p>
          <a:p>
            <a:pPr lvl="1"/>
            <a:r>
              <a:rPr lang="en-US" dirty="0"/>
              <a:t>A set of real-valued weights</a:t>
            </a:r>
          </a:p>
          <a:p>
            <a:pPr lvl="1"/>
            <a:r>
              <a:rPr lang="en-US" dirty="0"/>
              <a:t>An activation level</a:t>
            </a:r>
          </a:p>
          <a:p>
            <a:pPr lvl="1"/>
            <a:r>
              <a:rPr lang="en-US" dirty="0"/>
              <a:t>A threshold function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AAA59-090E-4F14-8C22-55F66852C22F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78F0DEE-C6A1-4F15-B6D2-923F00323641}"/>
              </a:ext>
            </a:extLst>
          </p:cNvPr>
          <p:cNvSpPr/>
          <p:nvPr/>
        </p:nvSpPr>
        <p:spPr>
          <a:xfrm>
            <a:off x="4191000" y="4572000"/>
            <a:ext cx="1143000" cy="1143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弧形 8">
            <a:extLst>
              <a:ext uri="{FF2B5EF4-FFF2-40B4-BE49-F238E27FC236}">
                <a16:creationId xmlns:a16="http://schemas.microsoft.com/office/drawing/2014/main" id="{38C0AE6F-D346-458A-8817-AFFB29823192}"/>
              </a:ext>
            </a:extLst>
          </p:cNvPr>
          <p:cNvSpPr/>
          <p:nvPr/>
        </p:nvSpPr>
        <p:spPr>
          <a:xfrm rot="12563557">
            <a:off x="4772923" y="4410343"/>
            <a:ext cx="1334909" cy="1466313"/>
          </a:xfrm>
          <a:prstGeom prst="arc">
            <a:avLst>
              <a:gd name="adj1" fmla="val 17015439"/>
              <a:gd name="adj2" fmla="val 122968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04DA263-17EF-4392-88CD-5823856D1A42}"/>
              </a:ext>
            </a:extLst>
          </p:cNvPr>
          <p:cNvCxnSpPr>
            <a:endCxn id="8" idx="1"/>
          </p:cNvCxnSpPr>
          <p:nvPr/>
        </p:nvCxnSpPr>
        <p:spPr>
          <a:xfrm>
            <a:off x="3278206" y="4136171"/>
            <a:ext cx="1080182" cy="603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87A6EBE-BD60-4068-9781-90CD4849986E}"/>
              </a:ext>
            </a:extLst>
          </p:cNvPr>
          <p:cNvCxnSpPr/>
          <p:nvPr/>
        </p:nvCxnSpPr>
        <p:spPr>
          <a:xfrm>
            <a:off x="3123747" y="4673119"/>
            <a:ext cx="1081541" cy="359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29EF6E7-FD1B-4310-B2B5-DAA0F739C5D5}"/>
              </a:ext>
            </a:extLst>
          </p:cNvPr>
          <p:cNvCxnSpPr/>
          <p:nvPr/>
        </p:nvCxnSpPr>
        <p:spPr>
          <a:xfrm flipV="1">
            <a:off x="3039601" y="5334000"/>
            <a:ext cx="1179974" cy="4164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0E35F02-E590-4DCB-A173-42957C5534CE}"/>
              </a:ext>
            </a:extLst>
          </p:cNvPr>
          <p:cNvCxnSpPr>
            <a:endCxn id="8" idx="3"/>
          </p:cNvCxnSpPr>
          <p:nvPr/>
        </p:nvCxnSpPr>
        <p:spPr>
          <a:xfrm flipV="1">
            <a:off x="3287735" y="5547612"/>
            <a:ext cx="1070653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7A3A24-EB7C-40AD-A0F8-432DF5D3A073}"/>
                  </a:ext>
                </a:extLst>
              </p:cNvPr>
              <p:cNvSpPr txBox="1"/>
              <p:nvPr/>
            </p:nvSpPr>
            <p:spPr>
              <a:xfrm>
                <a:off x="4930440" y="498202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7A3A24-EB7C-40AD-A0F8-432DF5D3A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0" y="4982028"/>
                <a:ext cx="251094" cy="369332"/>
              </a:xfrm>
              <a:prstGeom prst="rect">
                <a:avLst/>
              </a:prstGeom>
              <a:blipFill>
                <a:blip r:embed="rId2"/>
                <a:stretch>
                  <a:fillRect l="-29268" r="-24390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F26AC43-1D4D-4213-94B9-87EA9E7034B5}"/>
              </a:ext>
            </a:extLst>
          </p:cNvPr>
          <p:cNvCxnSpPr>
            <a:stCxn id="8" idx="6"/>
          </p:cNvCxnSpPr>
          <p:nvPr/>
        </p:nvCxnSpPr>
        <p:spPr>
          <a:xfrm flipV="1">
            <a:off x="5334000" y="5143499"/>
            <a:ext cx="135575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496B160-9F63-47CE-8104-D7DDFA899D72}"/>
                  </a:ext>
                </a:extLst>
              </p:cNvPr>
              <p:cNvSpPr txBox="1"/>
              <p:nvPr/>
            </p:nvSpPr>
            <p:spPr>
              <a:xfrm>
                <a:off x="5765428" y="469488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496B160-9F63-47CE-8104-D7DDFA899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428" y="4694888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9268" r="-2682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825DAD-2C78-4E7C-9C39-DFDB3F3E2037}"/>
                  </a:ext>
                </a:extLst>
              </p:cNvPr>
              <p:cNvSpPr txBox="1"/>
              <p:nvPr/>
            </p:nvSpPr>
            <p:spPr>
              <a:xfrm>
                <a:off x="3625275" y="4105411"/>
                <a:ext cx="4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0825DAD-2C78-4E7C-9C39-DFDB3F3E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275" y="4105411"/>
                <a:ext cx="421846" cy="369332"/>
              </a:xfrm>
              <a:prstGeom prst="rect">
                <a:avLst/>
              </a:prstGeom>
              <a:blipFill>
                <a:blip r:embed="rId4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83E632F-71A7-43F3-8956-8A344048ADD4}"/>
                  </a:ext>
                </a:extLst>
              </p:cNvPr>
              <p:cNvSpPr txBox="1"/>
              <p:nvPr/>
            </p:nvSpPr>
            <p:spPr>
              <a:xfrm>
                <a:off x="3530371" y="4495800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83E632F-71A7-43F3-8956-8A344048A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71" y="4495800"/>
                <a:ext cx="428964" cy="369332"/>
              </a:xfrm>
              <a:prstGeom prst="rect">
                <a:avLst/>
              </a:prstGeom>
              <a:blipFill>
                <a:blip r:embed="rId5"/>
                <a:stretch>
                  <a:fillRect l="-8571" r="-571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FF5CC97-57FD-4762-8897-374E2AA3417E}"/>
                  </a:ext>
                </a:extLst>
              </p:cNvPr>
              <p:cNvSpPr txBox="1"/>
              <p:nvPr/>
            </p:nvSpPr>
            <p:spPr>
              <a:xfrm>
                <a:off x="3484425" y="5142468"/>
                <a:ext cx="3853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FF5CC97-57FD-4762-8897-374E2AA34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5" y="5142468"/>
                <a:ext cx="385362" cy="369332"/>
              </a:xfrm>
              <a:prstGeom prst="rect">
                <a:avLst/>
              </a:prstGeom>
              <a:blipFill>
                <a:blip r:embed="rId6"/>
                <a:stretch>
                  <a:fillRect l="-11111" r="-634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EF328C2-BDB8-4D01-8526-19CD45561C32}"/>
                  </a:ext>
                </a:extLst>
              </p:cNvPr>
              <p:cNvSpPr txBox="1"/>
              <p:nvPr/>
            </p:nvSpPr>
            <p:spPr>
              <a:xfrm>
                <a:off x="3592077" y="5928612"/>
                <a:ext cx="643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EF328C2-BDB8-4D01-8526-19CD45561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077" y="5928612"/>
                <a:ext cx="643300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8CDBE1-06B0-43DF-859A-3B7B04F97BCB}"/>
                  </a:ext>
                </a:extLst>
              </p:cNvPr>
              <p:cNvSpPr txBox="1"/>
              <p:nvPr/>
            </p:nvSpPr>
            <p:spPr>
              <a:xfrm>
                <a:off x="2892162" y="382576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8CDBE1-06B0-43DF-859A-3B7B04F97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2" y="3825761"/>
                <a:ext cx="364908" cy="369332"/>
              </a:xfrm>
              <a:prstGeom prst="rect">
                <a:avLst/>
              </a:prstGeom>
              <a:blipFill>
                <a:blip r:embed="rId8"/>
                <a:stretch>
                  <a:fillRect l="-10000" r="-8333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DC2DF89-E564-47EA-9315-CC0668034743}"/>
                  </a:ext>
                </a:extLst>
              </p:cNvPr>
              <p:cNvSpPr txBox="1"/>
              <p:nvPr/>
            </p:nvSpPr>
            <p:spPr>
              <a:xfrm>
                <a:off x="2763667" y="435365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DC2DF89-E564-47EA-9315-CC0668034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67" y="4353652"/>
                <a:ext cx="372025" cy="369332"/>
              </a:xfrm>
              <a:prstGeom prst="rect">
                <a:avLst/>
              </a:prstGeom>
              <a:blipFill>
                <a:blip r:embed="rId9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681FC8B-C7E6-4ACC-B77A-72FF433A6EE1}"/>
                  </a:ext>
                </a:extLst>
              </p:cNvPr>
              <p:cNvSpPr txBox="1"/>
              <p:nvPr/>
            </p:nvSpPr>
            <p:spPr>
              <a:xfrm>
                <a:off x="2719577" y="5448881"/>
                <a:ext cx="3284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681FC8B-C7E6-4ACC-B77A-72FF433A6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577" y="5448881"/>
                <a:ext cx="328423" cy="369332"/>
              </a:xfrm>
              <a:prstGeom prst="rect">
                <a:avLst/>
              </a:prstGeom>
              <a:blipFill>
                <a:blip r:embed="rId10"/>
                <a:stretch>
                  <a:fillRect l="-11111" r="-9259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EBD0FE8-DF91-4C52-A6E9-B774208F2EFA}"/>
                  </a:ext>
                </a:extLst>
              </p:cNvPr>
              <p:cNvSpPr txBox="1"/>
              <p:nvPr/>
            </p:nvSpPr>
            <p:spPr>
              <a:xfrm>
                <a:off x="2892162" y="6068309"/>
                <a:ext cx="391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EBD0FE8-DF91-4C52-A6E9-B774208F2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2" y="6068309"/>
                <a:ext cx="391902" cy="369332"/>
              </a:xfrm>
              <a:prstGeom prst="rect">
                <a:avLst/>
              </a:prstGeom>
              <a:blipFill>
                <a:blip r:embed="rId11"/>
                <a:stretch>
                  <a:fillRect l="-9231" r="-3077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18A7A56-6275-4D13-ABF1-246F8E1A14BF}"/>
                  </a:ext>
                </a:extLst>
              </p:cNvPr>
              <p:cNvSpPr txBox="1"/>
              <p:nvPr/>
            </p:nvSpPr>
            <p:spPr>
              <a:xfrm>
                <a:off x="2813462" y="4886988"/>
                <a:ext cx="137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18A7A56-6275-4D13-ABF1-246F8E1A1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462" y="4886988"/>
                <a:ext cx="137858" cy="307777"/>
              </a:xfrm>
              <a:prstGeom prst="rect">
                <a:avLst/>
              </a:prstGeom>
              <a:blipFill>
                <a:blip r:embed="rId12"/>
                <a:stretch>
                  <a:fillRect l="-40909" r="-45455"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7C52ECE-3522-4D2F-9AEA-8BDBC5BA41E2}"/>
                  </a:ext>
                </a:extLst>
              </p:cNvPr>
              <p:cNvSpPr/>
              <p:nvPr/>
            </p:nvSpPr>
            <p:spPr>
              <a:xfrm>
                <a:off x="3520540" y="490805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7C52ECE-3522-4D2F-9AEA-8BDBC5BA4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40" y="4908057"/>
                <a:ext cx="3097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A123338-743D-4013-BB41-660C6C14AA59}"/>
                  </a:ext>
                </a:extLst>
              </p:cNvPr>
              <p:cNvSpPr/>
              <p:nvPr/>
            </p:nvSpPr>
            <p:spPr>
              <a:xfrm>
                <a:off x="3553814" y="5599835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A123338-743D-4013-BB41-660C6C14A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814" y="5599835"/>
                <a:ext cx="3097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A02C112-942D-49A8-A8D4-0E0E1D0DF668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1752601" y="3962401"/>
            <a:ext cx="966976" cy="167114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005977B-E60E-4D39-A57E-FE9DE52EAD72}"/>
              </a:ext>
            </a:extLst>
          </p:cNvPr>
          <p:cNvSpPr txBox="1"/>
          <p:nvPr/>
        </p:nvSpPr>
        <p:spPr>
          <a:xfrm>
            <a:off x="381000" y="3638490"/>
            <a:ext cx="3368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Input signal from </a:t>
            </a:r>
            <a:r>
              <a:rPr lang="en-US" altLang="zh-CN" sz="2000" i="1" dirty="0" err="1">
                <a:solidFill>
                  <a:schemeClr val="accent1"/>
                </a:solidFill>
              </a:rPr>
              <a:t>i</a:t>
            </a:r>
            <a:r>
              <a:rPr lang="en-US" altLang="zh-CN" sz="2000" dirty="0" err="1">
                <a:solidFill>
                  <a:schemeClr val="accent1"/>
                </a:solidFill>
              </a:rPr>
              <a:t>-th</a:t>
            </a:r>
            <a:r>
              <a:rPr lang="en-US" altLang="zh-CN" sz="2000" dirty="0">
                <a:solidFill>
                  <a:schemeClr val="accent1"/>
                </a:solidFill>
              </a:rPr>
              <a:t> neuron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35F9D72-9BD9-4D47-AEB6-3E2032B34B9E}"/>
              </a:ext>
            </a:extLst>
          </p:cNvPr>
          <p:cNvCxnSpPr>
            <a:stCxn id="19" idx="2"/>
          </p:cNvCxnSpPr>
          <p:nvPr/>
        </p:nvCxnSpPr>
        <p:spPr>
          <a:xfrm>
            <a:off x="3677106" y="5511800"/>
            <a:ext cx="738220" cy="70746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388505C-17BE-4F00-85A1-CE3D9C1BE01D}"/>
                  </a:ext>
                </a:extLst>
              </p:cNvPr>
              <p:cNvSpPr txBox="1"/>
              <p:nvPr/>
            </p:nvSpPr>
            <p:spPr>
              <a:xfrm>
                <a:off x="4376001" y="6083300"/>
                <a:ext cx="29391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Weight of input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388505C-17BE-4F00-85A1-CE3D9C1BE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001" y="6083300"/>
                <a:ext cx="2939199" cy="400110"/>
              </a:xfrm>
              <a:prstGeom prst="rect">
                <a:avLst/>
              </a:prstGeom>
              <a:blipFill>
                <a:blip r:embed="rId15"/>
                <a:stretch>
                  <a:fillRect l="-2282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4A933FD-C887-4FCC-939B-C65FB58156FA}"/>
              </a:ext>
            </a:extLst>
          </p:cNvPr>
          <p:cNvCxnSpPr>
            <a:stCxn id="8" idx="0"/>
          </p:cNvCxnSpPr>
          <p:nvPr/>
        </p:nvCxnSpPr>
        <p:spPr>
          <a:xfrm flipV="1">
            <a:off x="4762500" y="3960108"/>
            <a:ext cx="386460" cy="611892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7ADDC4A-D531-4371-9D0E-A4C833659B4C}"/>
                  </a:ext>
                </a:extLst>
              </p:cNvPr>
              <p:cNvSpPr txBox="1"/>
              <p:nvPr/>
            </p:nvSpPr>
            <p:spPr>
              <a:xfrm>
                <a:off x="6338492" y="3886200"/>
                <a:ext cx="2653108" cy="708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Output signal</a:t>
                </a:r>
              </a:p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7ADDC4A-D531-4371-9D0E-A4C833659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92" y="3886200"/>
                <a:ext cx="2653108" cy="708848"/>
              </a:xfrm>
              <a:prstGeom prst="rect">
                <a:avLst/>
              </a:prstGeom>
              <a:blipFill>
                <a:blip r:embed="rId16"/>
                <a:stretch>
                  <a:fillRect l="-2529" t="-26724" b="-10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329D183-2AC1-4C49-B765-2A5577FE8D79}"/>
              </a:ext>
            </a:extLst>
          </p:cNvPr>
          <p:cNvCxnSpPr/>
          <p:nvPr/>
        </p:nvCxnSpPr>
        <p:spPr>
          <a:xfrm>
            <a:off x="5179748" y="5285587"/>
            <a:ext cx="711227" cy="410932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2FFC4312-E5F8-40D5-843D-6720BEA90601}"/>
              </a:ext>
            </a:extLst>
          </p:cNvPr>
          <p:cNvSpPr txBox="1"/>
          <p:nvPr/>
        </p:nvSpPr>
        <p:spPr>
          <a:xfrm>
            <a:off x="5765429" y="5618158"/>
            <a:ext cx="165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A threshold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BC6CD3D-7E9F-4153-838D-85C524DBF6DD}"/>
              </a:ext>
            </a:extLst>
          </p:cNvPr>
          <p:cNvSpPr txBox="1"/>
          <p:nvPr/>
        </p:nvSpPr>
        <p:spPr>
          <a:xfrm>
            <a:off x="4868093" y="3581400"/>
            <a:ext cx="1227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A neuron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C3062CE-A38E-49C3-90DB-F577A72E5612}"/>
              </a:ext>
            </a:extLst>
          </p:cNvPr>
          <p:cNvCxnSpPr/>
          <p:nvPr/>
        </p:nvCxnSpPr>
        <p:spPr>
          <a:xfrm flipV="1">
            <a:off x="5924377" y="4291894"/>
            <a:ext cx="476423" cy="50870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neural networks</a:t>
            </a:r>
          </a:p>
        </p:txBody>
      </p:sp>
      <p:sp>
        <p:nvSpPr>
          <p:cNvPr id="4403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Multilayer neural networks with at least one hidden layer are universal </a:t>
            </a:r>
            <a:r>
              <a:rPr lang="en-US" altLang="en-US" dirty="0" err="1"/>
              <a:t>approximators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Neural networks can handle redundant features by reducing the values of the weights associated with these features.</a:t>
            </a:r>
          </a:p>
          <a:p>
            <a:r>
              <a:rPr lang="en-US" altLang="en-US" dirty="0"/>
              <a:t>The algorithm used for learning the weights of a neural networks sometimes converges to a local minimum.</a:t>
            </a:r>
          </a:p>
          <a:p>
            <a:r>
              <a:rPr lang="en-US" altLang="en-US" dirty="0"/>
              <a:t>Training a neural network is a time consuming process, especially when the number of hidden nodes is large.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F72191-7F02-4D8D-9402-6437A43610E0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RBF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RBF (Radial Basis Function) network  is an artificial neural network that uses radial basis functions as activation functions.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Radial basis function networks have many uses, including function approximation, time series prediction, classification, and system control. 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564492" y="1676400"/>
                <a:ext cx="2845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92" y="1676400"/>
                <a:ext cx="2845779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24000" y="2767146"/>
                <a:ext cx="2988639" cy="465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767146"/>
                <a:ext cx="2988639" cy="4653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7/7d/Radial_funktion_network.svg/800px-Radial_funktion_network.svg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"/>
          <a:stretch/>
        </p:blipFill>
        <p:spPr bwMode="auto">
          <a:xfrm>
            <a:off x="5025803" y="1492939"/>
            <a:ext cx="4071430" cy="361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92035" y="3505200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The output of the network is a linear combination of radial basis functions of the inputs and neuron parameters. </a:t>
            </a:r>
          </a:p>
        </p:txBody>
      </p:sp>
    </p:spTree>
    <p:extLst>
      <p:ext uri="{BB962C8B-B14F-4D97-AF65-F5344CB8AC3E}">
        <p14:creationId xmlns:p14="http://schemas.microsoft.com/office/powerpoint/2010/main" val="2073563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RBF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Training process:</a:t>
                </a:r>
              </a:p>
              <a:p>
                <a:r>
                  <a:rPr lang="en-US" altLang="zh-CN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Step 1. The center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 the RBF functions in the hidden layer are chosen.</a:t>
                </a:r>
              </a:p>
              <a:p>
                <a:pPr lvl="1"/>
                <a:r>
                  <a:rPr lang="en-US" altLang="zh-CN" dirty="0"/>
                  <a:t>Centers can be randomly sampled from some set of examples, or they can be determined using k-means clustering</a:t>
                </a:r>
              </a:p>
              <a:p>
                <a:r>
                  <a:rPr lang="en-US" altLang="zh-CN" dirty="0"/>
                  <a:t>Step 2. Fits a linear model with coefficients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to the hidden layer’s outputs with respect to some objective function. 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Step 3. An optional backpropagation step can be performed to fine-tune all of the RBF net's parameters.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8" name="AutoShape 2" descr="{\mathbf  c}_{i}"/>
          <p:cNvSpPr>
            <a:spLocks noChangeAspect="1" noChangeArrowheads="1"/>
          </p:cNvSpPr>
          <p:nvPr/>
        </p:nvSpPr>
        <p:spPr bwMode="auto">
          <a:xfrm>
            <a:off x="1073150" y="-7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905000" y="4114800"/>
                <a:ext cx="551798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114800"/>
                <a:ext cx="5517985" cy="1038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68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RBF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Example: Logistic map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146" name="Picture 2" descr="https://upload.wikimedia.org/wikipedia/commons/2/25/060731_logistic_map_time_series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" y="2369838"/>
            <a:ext cx="5668266" cy="37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381" y="1714666"/>
                <a:ext cx="37703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1" y="1714666"/>
                <a:ext cx="3770328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980070" y="817355"/>
                <a:ext cx="3275512" cy="3386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070" y="817355"/>
                <a:ext cx="3275512" cy="338682"/>
              </a:xfrm>
              <a:prstGeom prst="rect">
                <a:avLst/>
              </a:prstGeom>
              <a:blipFill>
                <a:blip r:embed="rId5"/>
                <a:stretch>
                  <a:fillRect l="-3538" r="-111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980070" y="1524000"/>
                <a:ext cx="1652119" cy="1148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070" y="1524000"/>
                <a:ext cx="1652119" cy="1148071"/>
              </a:xfrm>
              <a:prstGeom prst="rect">
                <a:avLst/>
              </a:prstGeom>
              <a:blipFill>
                <a:blip r:embed="rId6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 descr="https://upload.wikimedia.org/wikipedia/commons/3/37/060728b_unnormalized_basis_function_ph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17" y="2680941"/>
            <a:ext cx="4562024" cy="37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Competitive learning is a form of unsupervised learning in artificial neural networks, in which nodes compete for the right to respond to a subset of the input data.</a:t>
            </a:r>
          </a:p>
          <a:p>
            <a:r>
              <a:rPr lang="en-US" altLang="zh-CN" dirty="0"/>
              <a:t>There are three basic elements to a competitive learning rule:</a:t>
            </a:r>
          </a:p>
          <a:p>
            <a:pPr lvl="1"/>
            <a:r>
              <a:rPr lang="en-US" altLang="zh-CN" dirty="0"/>
              <a:t>A set of neurons that are all the same except for some randomly distributed synaptic weights, and which therefore respond differently to a given set of input patterns</a:t>
            </a:r>
          </a:p>
          <a:p>
            <a:pPr lvl="1"/>
            <a:r>
              <a:rPr lang="en-US" altLang="zh-CN" dirty="0"/>
              <a:t>A limit imposed on the "strength" of each neuron</a:t>
            </a:r>
          </a:p>
          <a:p>
            <a:pPr lvl="1"/>
            <a:r>
              <a:rPr lang="en-US" altLang="zh-CN" dirty="0"/>
              <a:t>A mechanism that permits the neurons to compete for the right to respond to a given subset of inputs, such that only one output is active (i.e. "on") at a time. The neuron that wins the competition is called a "winner-take-all" neuron.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29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Adaptive resonance theory (ART) is a theory on aspects of how the brain processes information. </a:t>
            </a:r>
          </a:p>
          <a:p>
            <a:r>
              <a:rPr lang="en-US" altLang="zh-CN" dirty="0"/>
              <a:t>The basic ART system is an unsupervised learning model. </a:t>
            </a:r>
          </a:p>
          <a:p>
            <a:r>
              <a:rPr lang="en-US" altLang="zh-CN" dirty="0"/>
              <a:t>It typically consists of a comparison field and a recognition field composed of neurons, a vigilance parameter (threshold of recognition), and a reset module.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69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71" y="796832"/>
            <a:ext cx="8021638" cy="5388653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58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The comparison field takes an input vector and transfers it to its best match in the recognition field.</a:t>
            </a:r>
          </a:p>
          <a:p>
            <a:r>
              <a:rPr lang="en-US" altLang="zh-CN" dirty="0"/>
              <a:t>Each recognition field neuron outputs a negative signal to each of the other recognition field neurons and thus inhibits their output.</a:t>
            </a:r>
          </a:p>
          <a:p>
            <a:r>
              <a:rPr lang="en-US" altLang="zh-CN" dirty="0"/>
              <a:t>After the input vector is classified, the reset module compares the strength of the recognition match to the vigilance parameter.</a:t>
            </a:r>
          </a:p>
          <a:p>
            <a:pPr lvl="1"/>
            <a:r>
              <a:rPr lang="en-US" altLang="zh-CN" dirty="0"/>
              <a:t>If the vigilance parameter is overcome, the weights of the winning recognition neuron are adjusted towards the features of the input vector</a:t>
            </a:r>
          </a:p>
          <a:p>
            <a:pPr lvl="1"/>
            <a:r>
              <a:rPr lang="en-US" altLang="zh-CN" dirty="0"/>
              <a:t>Otherwise, if the match level is below the vigilance parameter, the winning recognition neuron is inhibited and a search procedure is carried out</a:t>
            </a:r>
          </a:p>
          <a:p>
            <a:pPr lvl="1"/>
            <a:r>
              <a:rPr lang="en-US" altLang="zh-CN" dirty="0"/>
              <a:t>If no committed recognition neuron's match overcomes the vigilance parameter, then an uncommitted neuron is committed and its weights are adjusted towards matching the input vector.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78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ART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Higher vigilance produces highly detailed memories (many, fine-grained categories), while lower vigilance results in more general memories (fewer, more-general categories).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2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SOM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self-organizing map (SOM) network uses unsupervised learning to produce a low-dimensional (typically two-dimensional), discretized representation of the input space of the training samples</a:t>
            </a:r>
          </a:p>
          <a:p>
            <a:r>
              <a:rPr lang="en-US" altLang="zh-CN" dirty="0"/>
              <a:t>Self-organizing maps differ from other artificial neural networks as they apply competitive learning as opposed to error-correction learning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3074" name="Picture 2" descr="https://upload.wikimedia.org/wikipedia/commons/thumb/9/91/Somtraining.svg/1920px-Somtraining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92812"/>
            <a:ext cx="9144000" cy="24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89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signals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pPr lvl="1"/>
                <a:r>
                  <a:rPr lang="en-US" dirty="0"/>
                  <a:t>These signals represent data from the environment or activation of other neurons.</a:t>
                </a:r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A set of real-valued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/>
                  <a:t>The values of these weights represent connection strengths.</a:t>
                </a:r>
              </a:p>
              <a:p>
                <a:r>
                  <a:rPr lang="en-US" dirty="0"/>
                  <a:t>An activation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The neuron’s activation level is determined by the sum of the weighted inputs.</a:t>
                </a:r>
              </a:p>
              <a:p>
                <a:r>
                  <a:rPr lang="en-US" dirty="0"/>
                  <a:t>An </a:t>
                </a:r>
                <a:r>
                  <a:rPr lang="en-US" altLang="zh-CN" dirty="0"/>
                  <a:t>activation</a:t>
                </a:r>
                <a:r>
                  <a:rPr lang="en-US" dirty="0"/>
                  <a:t> function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</a:p>
              <a:p>
                <a:pPr lvl="1"/>
                <a:r>
                  <a:rPr lang="en-US" dirty="0"/>
                  <a:t>This function computes the final output by determining if the activation is below or above a threshold.</a:t>
                </a:r>
              </a:p>
              <a:p>
                <a:pPr lvl="1"/>
                <a:r>
                  <a:rPr lang="en-US" dirty="0"/>
                  <a:t>The threshold is usually implicitly represented by</a:t>
                </a:r>
              </a:p>
              <a:p>
                <a:pPr lvl="2"/>
                <a:r>
                  <a:rPr lang="en-US" sz="1400" dirty="0"/>
                  <a:t>an additional input of constant value +1.</a:t>
                </a:r>
              </a:p>
              <a:p>
                <a:pPr lvl="2"/>
                <a:r>
                  <a:rPr lang="en-US" sz="1400" dirty="0"/>
                  <a:t>an additional weight value associated with the constant input.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 r="-2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7061D8-71D0-469F-B3AC-5035496F5AEE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SOM network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44" y="1197769"/>
            <a:ext cx="4762500" cy="47625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31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Boltzmann Machine were first invented in 1985 by </a:t>
            </a:r>
            <a:r>
              <a:rPr lang="en-US" altLang="zh-CN"/>
              <a:t>Geoffrey Hinton. </a:t>
            </a:r>
            <a:r>
              <a:rPr lang="en-US" altLang="zh-CN" dirty="0"/>
              <a:t>Its units produce binary results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02351" y="2468557"/>
                <a:ext cx="4787143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351" y="2468557"/>
                <a:ext cx="4787143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19200" y="3962400"/>
                <a:ext cx="6430222" cy="1137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the connection strength between unit 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/>
                  <a:t> and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dirty="0"/>
                  <a:t> is the state of unit 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is the bias of unit 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/>
                  <a:t>in the global energy function 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962400"/>
                <a:ext cx="6430222" cy="1137747"/>
              </a:xfrm>
              <a:prstGeom prst="rect">
                <a:avLst/>
              </a:prstGeom>
              <a:blipFill>
                <a:blip r:embed="rId4"/>
                <a:stretch>
                  <a:fillRect l="-1611" t="-8021" r="-379" b="-14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Boltzmann Machine is a generative unsupervised models, which involve learning a probability distribution from an original dataset</a:t>
            </a:r>
          </a:p>
          <a:p>
            <a:r>
              <a:rPr lang="en-US" altLang="zh-CN" dirty="0"/>
              <a:t>Boltzmann Machine have an input layer (the visible layer) and one or several hidden layers</a:t>
            </a:r>
          </a:p>
          <a:p>
            <a:endParaRPr lang="en-US" altLang="zh-CN" dirty="0"/>
          </a:p>
        </p:txBody>
      </p:sp>
      <p:sp>
        <p:nvSpPr>
          <p:cNvPr id="13" name="内容占位符 10"/>
          <p:cNvSpPr txBox="1">
            <a:spLocks/>
          </p:cNvSpPr>
          <p:nvPr/>
        </p:nvSpPr>
        <p:spPr>
          <a:xfrm>
            <a:off x="587829" y="2948556"/>
            <a:ext cx="4136571" cy="32236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Boltzmann Machine is a fully connected network</a:t>
            </a:r>
          </a:p>
          <a:p>
            <a:r>
              <a:rPr lang="en-US" altLang="zh-CN" dirty="0"/>
              <a:t>The required time order to collect equilibrium statistics grows exponentially with the machine's size, and with the magnitude of the connection strengths</a:t>
            </a:r>
            <a:endParaRPr lang="zh-CN" altLang="en-US" dirty="0"/>
          </a:p>
        </p:txBody>
      </p:sp>
      <p:pic>
        <p:nvPicPr>
          <p:cNvPr id="7176" name="Picture 8" descr="Boltzmann Machines | Springer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57" y="2938559"/>
            <a:ext cx="3782243" cy="34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34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restricted Boltzmann machine (RBM) is a generative stochastic artificial neural network that can learn a probability distribution over its set of inputs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6705600" cy="29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18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neural networks: RBM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Training algorithm: Contrastive Divergence</a:t>
                </a:r>
              </a:p>
              <a:p>
                <a:r>
                  <a:rPr lang="en-US" altLang="zh-CN" dirty="0"/>
                  <a:t>Step 1. Take a training sample 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/>
                  <a:t>, compute the probabilities of the hidden units and sample a hidden activation vector 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/>
                  <a:t> from this probability distribution.</a:t>
                </a:r>
              </a:p>
              <a:p>
                <a:r>
                  <a:rPr lang="en-US" altLang="zh-CN" dirty="0"/>
                  <a:t>Step 2. Compute the outer product of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/>
                  <a:t> and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/>
                  <a:t> and call this the positive gradient.</a:t>
                </a:r>
              </a:p>
              <a:p>
                <a:r>
                  <a:rPr lang="en-US" altLang="zh-CN" dirty="0"/>
                  <a:t>Step 3. From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/>
                  <a:t>, sample a reconstruction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/>
                  <a:t> of the visible units, then resample the hidden activations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/>
                  <a:t> from this</a:t>
                </a:r>
              </a:p>
              <a:p>
                <a:r>
                  <a:rPr lang="en-US" altLang="zh-CN" dirty="0"/>
                  <a:t>Step 4. Compute the outer product of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/>
                  <a:t> and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US" altLang="zh-CN" dirty="0"/>
                  <a:t> and call this the negative gradient.</a:t>
                </a:r>
              </a:p>
              <a:p>
                <a:r>
                  <a:rPr lang="en-US" altLang="zh-CN" dirty="0"/>
                  <a:t>Step 5. Update to the weight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93E473-6731-4E9A-9139-17E2327FAD78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5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activation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𝑛𝑒𝑡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 output of the neuron is given by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𝑛𝑒𝑡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∑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∑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344" r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B05C9F-FAF1-45E1-A612-6FBF65FC5F6E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椭圆 1"/>
          <p:cNvSpPr/>
          <p:nvPr/>
        </p:nvSpPr>
        <p:spPr>
          <a:xfrm>
            <a:off x="4191000" y="4191000"/>
            <a:ext cx="1143000" cy="1143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弧形 3"/>
          <p:cNvSpPr/>
          <p:nvPr/>
        </p:nvSpPr>
        <p:spPr>
          <a:xfrm rot="12563557">
            <a:off x="4772923" y="4029343"/>
            <a:ext cx="1334909" cy="1466313"/>
          </a:xfrm>
          <a:prstGeom prst="arc">
            <a:avLst>
              <a:gd name="adj1" fmla="val 17015439"/>
              <a:gd name="adj2" fmla="val 122968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endCxn id="2" idx="1"/>
          </p:cNvCxnSpPr>
          <p:nvPr/>
        </p:nvCxnSpPr>
        <p:spPr>
          <a:xfrm>
            <a:off x="3278206" y="3755171"/>
            <a:ext cx="1080182" cy="6032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123747" y="4292119"/>
            <a:ext cx="1081541" cy="3594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039601" y="4953000"/>
            <a:ext cx="1179974" cy="4164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2" idx="3"/>
          </p:cNvCxnSpPr>
          <p:nvPr/>
        </p:nvCxnSpPr>
        <p:spPr>
          <a:xfrm flipV="1">
            <a:off x="3287735" y="5166612"/>
            <a:ext cx="1070653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930440" y="460102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40" y="4601028"/>
                <a:ext cx="251094" cy="369332"/>
              </a:xfrm>
              <a:prstGeom prst="rect">
                <a:avLst/>
              </a:prstGeom>
              <a:blipFill>
                <a:blip r:embed="rId3"/>
                <a:stretch>
                  <a:fillRect l="-29268" r="-2439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/>
          <p:cNvCxnSpPr>
            <a:stCxn id="2" idx="6"/>
          </p:cNvCxnSpPr>
          <p:nvPr/>
        </p:nvCxnSpPr>
        <p:spPr>
          <a:xfrm flipV="1">
            <a:off x="5334000" y="4762499"/>
            <a:ext cx="135575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5765428" y="431388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428" y="4313888"/>
                <a:ext cx="251094" cy="369332"/>
              </a:xfrm>
              <a:prstGeom prst="rect">
                <a:avLst/>
              </a:prstGeom>
              <a:blipFill>
                <a:blip r:embed="rId4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3625275" y="3724411"/>
                <a:ext cx="4218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275" y="3724411"/>
                <a:ext cx="421846" cy="369332"/>
              </a:xfrm>
              <a:prstGeom prst="rect">
                <a:avLst/>
              </a:prstGeom>
              <a:blipFill>
                <a:blip r:embed="rId5"/>
                <a:stretch>
                  <a:fillRect l="-10145" r="-57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530371" y="4114800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371" y="4114800"/>
                <a:ext cx="428964" cy="369332"/>
              </a:xfrm>
              <a:prstGeom prst="rect">
                <a:avLst/>
              </a:prstGeom>
              <a:blipFill>
                <a:blip r:embed="rId6"/>
                <a:stretch>
                  <a:fillRect l="-8571" r="-5714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484425" y="4761468"/>
                <a:ext cx="3853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25" y="4761468"/>
                <a:ext cx="385362" cy="369332"/>
              </a:xfrm>
              <a:prstGeom prst="rect">
                <a:avLst/>
              </a:prstGeom>
              <a:blipFill>
                <a:blip r:embed="rId7"/>
                <a:stretch>
                  <a:fillRect l="-11111" r="-634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592077" y="5547612"/>
                <a:ext cx="643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077" y="5547612"/>
                <a:ext cx="643300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892162" y="3444761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2" y="3444761"/>
                <a:ext cx="364908" cy="369332"/>
              </a:xfrm>
              <a:prstGeom prst="rect">
                <a:avLst/>
              </a:prstGeom>
              <a:blipFill>
                <a:blip r:embed="rId9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2763667" y="397265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67" y="3972652"/>
                <a:ext cx="372025" cy="369332"/>
              </a:xfrm>
              <a:prstGeom prst="rect">
                <a:avLst/>
              </a:prstGeom>
              <a:blipFill>
                <a:blip r:embed="rId10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2719577" y="5067881"/>
                <a:ext cx="3284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577" y="5067881"/>
                <a:ext cx="328423" cy="369332"/>
              </a:xfrm>
              <a:prstGeom prst="rect">
                <a:avLst/>
              </a:prstGeom>
              <a:blipFill>
                <a:blip r:embed="rId11"/>
                <a:stretch>
                  <a:fillRect l="-11111" r="-925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2892162" y="5687309"/>
                <a:ext cx="391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2" y="5687309"/>
                <a:ext cx="391902" cy="369332"/>
              </a:xfrm>
              <a:prstGeom prst="rect">
                <a:avLst/>
              </a:prstGeom>
              <a:blipFill>
                <a:blip r:embed="rId12"/>
                <a:stretch>
                  <a:fillRect l="-9231" r="-307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813462" y="4505988"/>
                <a:ext cx="1378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462" y="4505988"/>
                <a:ext cx="137858" cy="307777"/>
              </a:xfrm>
              <a:prstGeom prst="rect">
                <a:avLst/>
              </a:prstGeom>
              <a:blipFill>
                <a:blip r:embed="rId13"/>
                <a:stretch>
                  <a:fillRect l="-40909" r="-45455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520540" y="452705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40" y="4527057"/>
                <a:ext cx="30970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553814" y="5218835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814" y="5218835"/>
                <a:ext cx="30970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6"/>
          <p:cNvCxnSpPr>
            <a:stCxn id="40" idx="1"/>
          </p:cNvCxnSpPr>
          <p:nvPr/>
        </p:nvCxnSpPr>
        <p:spPr>
          <a:xfrm flipH="1" flipV="1">
            <a:off x="1752601" y="3581401"/>
            <a:ext cx="966976" cy="167114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822961" y="3048000"/>
            <a:ext cx="206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Input signal from </a:t>
            </a:r>
            <a:r>
              <a:rPr lang="en-US" altLang="zh-CN" sz="2000" i="1" dirty="0" err="1">
                <a:solidFill>
                  <a:schemeClr val="accent1"/>
                </a:solidFill>
              </a:rPr>
              <a:t>i</a:t>
            </a:r>
            <a:r>
              <a:rPr lang="en-US" altLang="zh-CN" sz="2000" dirty="0" err="1">
                <a:solidFill>
                  <a:schemeClr val="accent1"/>
                </a:solidFill>
              </a:rPr>
              <a:t>-th</a:t>
            </a:r>
            <a:r>
              <a:rPr lang="en-US" altLang="zh-CN" sz="2000" dirty="0">
                <a:solidFill>
                  <a:schemeClr val="accent1"/>
                </a:solidFill>
              </a:rPr>
              <a:t> neuron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53" name="直接连接符 52"/>
          <p:cNvCxnSpPr>
            <a:stCxn id="32" idx="2"/>
          </p:cNvCxnSpPr>
          <p:nvPr/>
        </p:nvCxnSpPr>
        <p:spPr>
          <a:xfrm>
            <a:off x="3677106" y="5130800"/>
            <a:ext cx="738220" cy="707463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4376001" y="5702300"/>
                <a:ext cx="18542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Weight of input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001" y="5702300"/>
                <a:ext cx="1854203" cy="707886"/>
              </a:xfrm>
              <a:prstGeom prst="rect">
                <a:avLst/>
              </a:prstGeom>
              <a:blipFill>
                <a:blip r:embed="rId16"/>
                <a:stretch>
                  <a:fillRect l="-3618" t="-4274" r="-2961" b="-13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连接符 56"/>
          <p:cNvCxnSpPr>
            <a:stCxn id="2" idx="0"/>
          </p:cNvCxnSpPr>
          <p:nvPr/>
        </p:nvCxnSpPr>
        <p:spPr>
          <a:xfrm flipV="1">
            <a:off x="4762500" y="3579108"/>
            <a:ext cx="386460" cy="611892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6338492" y="3505200"/>
                <a:ext cx="2653108" cy="708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Output signal</a:t>
                </a:r>
              </a:p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92" y="3505200"/>
                <a:ext cx="2653108" cy="708848"/>
              </a:xfrm>
              <a:prstGeom prst="rect">
                <a:avLst/>
              </a:prstGeom>
              <a:blipFill>
                <a:blip r:embed="rId17"/>
                <a:stretch>
                  <a:fillRect l="-2529" t="-26724" b="-10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接连接符 60"/>
          <p:cNvCxnSpPr/>
          <p:nvPr/>
        </p:nvCxnSpPr>
        <p:spPr>
          <a:xfrm>
            <a:off x="5179748" y="4904587"/>
            <a:ext cx="711227" cy="410932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5765429" y="5237158"/>
            <a:ext cx="165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A threshold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868093" y="3200400"/>
            <a:ext cx="1227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</a:rPr>
              <a:t>A neuron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cxnSp>
        <p:nvCxnSpPr>
          <p:cNvPr id="71" name="直接连接符 70"/>
          <p:cNvCxnSpPr/>
          <p:nvPr/>
        </p:nvCxnSpPr>
        <p:spPr>
          <a:xfrm flipV="1">
            <a:off x="5924377" y="3910894"/>
            <a:ext cx="476423" cy="50870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artificial neuron can be used to compute the logic AND function.</a:t>
            </a:r>
          </a:p>
          <a:p>
            <a:r>
              <a:rPr lang="en-US" altLang="en-US" dirty="0"/>
              <a:t>The neuron has three inputs</a:t>
            </a:r>
          </a:p>
          <a:p>
            <a:pPr lvl="1"/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dirty="0"/>
              <a:t> and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dirty="0"/>
              <a:t> are the original inputs.</a:t>
            </a:r>
          </a:p>
          <a:p>
            <a:pPr lvl="1"/>
            <a:r>
              <a:rPr lang="en-US" altLang="en-US" dirty="0"/>
              <a:t>The third is the bias input which has a constant value of +1.</a:t>
            </a:r>
          </a:p>
          <a:p>
            <a:r>
              <a:rPr lang="en-US" altLang="en-US" dirty="0"/>
              <a:t>The input data and bias have weights of +1, +1, and –2 respectively.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26BB64-B79B-4323-834E-7CBA01682CD9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55118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02F29A-9A5A-4B66-BDA4-FF95850E09F6}" type="datetime1">
              <a:rPr lang="en-US" smtClean="0"/>
              <a:t>10/26/2023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neuron computes the values of x+y-2.</a:t>
            </a:r>
          </a:p>
          <a:p>
            <a:r>
              <a:rPr lang="en-US" altLang="en-US"/>
              <a:t>If this value is less than 0, it returns –1, otherwise a 1.</a:t>
            </a:r>
          </a:p>
          <a:p>
            <a:r>
              <a:rPr lang="en-US" altLang="en-US"/>
              <a:t>The logical OR function can be similarly computed by changing the bias weight to -1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C9B03-518D-45F9-88DC-0DD153C61C8F}" type="datetime1">
              <a:rPr lang="en-US" smtClean="0"/>
              <a:t>10/26/2023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page </a:t>
            </a:r>
            <a:fld id="{D92B8BA0-D749-4879-B022-8A2A307BA72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6903</TotalTime>
  <Words>3291</Words>
  <Application>Microsoft Office PowerPoint</Application>
  <PresentationFormat>全屏显示(4:3)</PresentationFormat>
  <Paragraphs>534</Paragraphs>
  <Slides>54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等线</vt:lpstr>
      <vt:lpstr>宋体</vt:lpstr>
      <vt:lpstr>Arial</vt:lpstr>
      <vt:lpstr>Calibri</vt:lpstr>
      <vt:lpstr>Calibri Light</vt:lpstr>
      <vt:lpstr>Cambria Math</vt:lpstr>
      <vt:lpstr>Times New Roman</vt:lpstr>
      <vt:lpstr>回顾</vt:lpstr>
      <vt:lpstr>Neural Network</vt:lpstr>
      <vt:lpstr>Neural Network</vt:lpstr>
      <vt:lpstr>Neural Network</vt:lpstr>
      <vt:lpstr>Artificial neuron</vt:lpstr>
      <vt:lpstr>Artificial neuron</vt:lpstr>
      <vt:lpstr>Artificial neuron</vt:lpstr>
      <vt:lpstr>Example</vt:lpstr>
      <vt:lpstr>Example</vt:lpstr>
      <vt:lpstr>Example</vt:lpstr>
      <vt:lpstr>Example</vt:lpstr>
      <vt:lpstr>Perceptron</vt:lpstr>
      <vt:lpstr>Perceptron</vt:lpstr>
      <vt:lpstr>Perceptron</vt:lpstr>
      <vt:lpstr>Perceptron</vt:lpstr>
      <vt:lpstr>Perceptron</vt:lpstr>
      <vt:lpstr>Example</vt:lpstr>
      <vt:lpstr>Example</vt:lpstr>
      <vt:lpstr>Example</vt:lpstr>
      <vt:lpstr>Exclusive-OR</vt:lpstr>
      <vt:lpstr>Exclusive-OR</vt:lpstr>
      <vt:lpstr>Multi-layer feedforward neural network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BP algorithm</vt:lpstr>
      <vt:lpstr>Backpropagation learning</vt:lpstr>
      <vt:lpstr>Backpropagation learning</vt:lpstr>
      <vt:lpstr>Backpropagation learning</vt:lpstr>
      <vt:lpstr>Backpropagation learning</vt:lpstr>
      <vt:lpstr>Backpropagation learning</vt:lpstr>
      <vt:lpstr>Design issues</vt:lpstr>
      <vt:lpstr>Characteristics of neural networks</vt:lpstr>
      <vt:lpstr>Other neural networks: RBF network</vt:lpstr>
      <vt:lpstr>Other neural networks: RBF network</vt:lpstr>
      <vt:lpstr>Other neural networks: RBF network</vt:lpstr>
      <vt:lpstr>Other neural networks: ART network</vt:lpstr>
      <vt:lpstr>Other neural networks: ART network</vt:lpstr>
      <vt:lpstr>Other neural networks: ART network</vt:lpstr>
      <vt:lpstr>Other neural networks: ART network</vt:lpstr>
      <vt:lpstr>Other neural networks: ART network</vt:lpstr>
      <vt:lpstr>Other neural networks: SOM network</vt:lpstr>
      <vt:lpstr>Other neural networks: SOM network</vt:lpstr>
      <vt:lpstr>Other neural networks: RBM</vt:lpstr>
      <vt:lpstr>Other neural networks: RBM</vt:lpstr>
      <vt:lpstr>Other neural networks: RBM</vt:lpstr>
      <vt:lpstr>Other neural networks: RBM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</dc:title>
  <dc:creator>Ying Shen</dc:creator>
  <cp:lastModifiedBy>Ying SHEN</cp:lastModifiedBy>
  <cp:revision>347</cp:revision>
  <dcterms:created xsi:type="dcterms:W3CDTF">2013-09-24T08:00:09Z</dcterms:created>
  <dcterms:modified xsi:type="dcterms:W3CDTF">2023-10-26T23:36:14Z</dcterms:modified>
</cp:coreProperties>
</file>